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1" r:id="rId2"/>
    <p:sldId id="258" r:id="rId3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3" autoAdjust="0"/>
  </p:normalViewPr>
  <p:slideViewPr>
    <p:cSldViewPr>
      <p:cViewPr>
        <p:scale>
          <a:sx n="100" d="100"/>
          <a:sy n="100" d="100"/>
        </p:scale>
        <p:origin x="-1014" y="-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4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zh-TW" altLang="en-US" smtClean="0"/>
              <a:t>資料２－参考資料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6A73C-A419-431F-84F7-8BAAFDC59C37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C7FF-EE39-4D11-A1E0-48BAFD0C84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zh-TW" altLang="en-US" smtClean="0"/>
              <a:t>資料２－参考資料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57485-5D1C-43D1-AACF-8B308F313F19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A9574-77F9-4904-B69A-DD0970B469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2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2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AF21C-556A-48BF-8E26-60DC54F0E3A0}" type="datetimeFigureOut">
              <a:rPr kumimoji="1" lang="ja-JP" altLang="en-US" smtClean="0"/>
              <a:pPr/>
              <a:t>2010/9/16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F652-A5D4-4D73-B32D-637C4FEAE5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fukuoka-w2uu\Desktop\accessory_nihontiz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776" y="1651048"/>
            <a:ext cx="4752528" cy="80824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直線コネクタ 118"/>
          <p:cNvCxnSpPr>
            <a:stCxn id="66" idx="3"/>
            <a:endCxn id="72" idx="0"/>
          </p:cNvCxnSpPr>
          <p:nvPr/>
        </p:nvCxnSpPr>
        <p:spPr>
          <a:xfrm>
            <a:off x="2510945" y="5474448"/>
            <a:ext cx="676990" cy="359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正方形/長方形 125"/>
          <p:cNvSpPr/>
          <p:nvPr/>
        </p:nvSpPr>
        <p:spPr>
          <a:xfrm>
            <a:off x="0" y="464312"/>
            <a:ext cx="6858000" cy="5900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</a:rPr>
              <a:t>漁業協同組合の所在地等について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4000504" y="9651763"/>
            <a:ext cx="2857496" cy="25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lang="ja-JP" altLang="en-US" sz="1000" dirty="0" smtClean="0"/>
              <a:t>各漁業協同組合の業務報告書等に基づき作成。</a:t>
            </a:r>
            <a:endParaRPr kumimoji="1" lang="ja-JP" altLang="en-US" sz="1000" dirty="0"/>
          </a:p>
        </p:txBody>
      </p:sp>
      <p:grpSp>
        <p:nvGrpSpPr>
          <p:cNvPr id="157" name="グループ化 156"/>
          <p:cNvGrpSpPr/>
          <p:nvPr/>
        </p:nvGrpSpPr>
        <p:grpSpPr>
          <a:xfrm>
            <a:off x="260648" y="4808984"/>
            <a:ext cx="2250297" cy="1330927"/>
            <a:chOff x="142852" y="3046009"/>
            <a:chExt cx="2250297" cy="1330927"/>
          </a:xfrm>
        </p:grpSpPr>
        <p:sp>
          <p:nvSpPr>
            <p:cNvPr id="66" name="正方形/長方形 65"/>
            <p:cNvSpPr/>
            <p:nvPr/>
          </p:nvSpPr>
          <p:spPr>
            <a:xfrm>
              <a:off x="142852" y="3046009"/>
              <a:ext cx="2250297" cy="13309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214290" y="3488591"/>
              <a:ext cx="214314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○組合員：</a:t>
              </a:r>
              <a:r>
                <a:rPr lang="en-US" altLang="ja-JP" sz="900" dirty="0" smtClean="0">
                  <a:latin typeface="ＭＳ ゴシック" pitchFamily="49" charset="-128"/>
                  <a:ea typeface="ＭＳ ゴシック" pitchFamily="49" charset="-128"/>
                </a:rPr>
                <a:t>414</a:t>
              </a:r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者</a:t>
              </a:r>
              <a:endParaRPr lang="en-US" altLang="ja-JP" sz="9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○役　員：</a:t>
              </a:r>
              <a:r>
                <a:rPr lang="en-US" altLang="ja-JP" sz="900" dirty="0" smtClean="0">
                  <a:latin typeface="ＭＳ ゴシック" pitchFamily="49" charset="-128"/>
                  <a:ea typeface="ＭＳ ゴシック" pitchFamily="49" charset="-128"/>
                </a:rPr>
                <a:t>16</a:t>
              </a:r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名</a:t>
              </a:r>
              <a:endParaRPr lang="en-US" altLang="ja-JP" sz="9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○職　員：</a:t>
              </a:r>
              <a:r>
                <a:rPr lang="en-US" altLang="ja-JP" sz="900" dirty="0" smtClean="0">
                  <a:latin typeface="ＭＳ ゴシック" pitchFamily="49" charset="-128"/>
                  <a:ea typeface="ＭＳ ゴシック" pitchFamily="49" charset="-128"/>
                </a:rPr>
                <a:t>33</a:t>
              </a:r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名</a:t>
              </a:r>
              <a:endParaRPr lang="en-US" altLang="ja-JP" sz="9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○主な漁業種類：沖合底</a:t>
              </a:r>
              <a:r>
                <a:rPr lang="ja-JP" altLang="en-US" sz="900" dirty="0" err="1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びき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網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○受入れ外国人：インドネシア人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285728" y="3119772"/>
              <a:ext cx="20895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latin typeface="ＭＳ ゴシック" pitchFamily="49" charset="-128"/>
                  <a:ea typeface="ＭＳ ゴシック" pitchFamily="49" charset="-128"/>
                </a:rPr>
                <a:t>浜坂町漁業協同組合</a:t>
              </a:r>
              <a:endParaRPr kumimoji="1" lang="en-US" altLang="ja-JP" sz="1200" b="1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（兵庫県美方郡新温泉町）</a:t>
              </a:r>
              <a:endParaRPr kumimoji="1" lang="ja-JP" altLang="en-US" sz="9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58" name="星 5 57"/>
            <p:cNvSpPr/>
            <p:nvPr/>
          </p:nvSpPr>
          <p:spPr>
            <a:xfrm>
              <a:off x="185780" y="3169009"/>
              <a:ext cx="176235" cy="167221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9" name="グループ化 148"/>
          <p:cNvGrpSpPr/>
          <p:nvPr/>
        </p:nvGrpSpPr>
        <p:grpSpPr>
          <a:xfrm>
            <a:off x="4437112" y="6681192"/>
            <a:ext cx="2250297" cy="1288791"/>
            <a:chOff x="4446992" y="4816337"/>
            <a:chExt cx="2250297" cy="1288791"/>
          </a:xfrm>
        </p:grpSpPr>
        <p:sp>
          <p:nvSpPr>
            <p:cNvPr id="98" name="正方形/長方形 97"/>
            <p:cNvSpPr/>
            <p:nvPr/>
          </p:nvSpPr>
          <p:spPr>
            <a:xfrm>
              <a:off x="4446992" y="4816337"/>
              <a:ext cx="2250297" cy="128879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4500570" y="5258919"/>
              <a:ext cx="198240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○組合員：</a:t>
              </a:r>
              <a:r>
                <a:rPr lang="en-US" altLang="ja-JP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497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者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○役　員：</a:t>
              </a:r>
              <a:r>
                <a:rPr lang="en-US" altLang="ja-JP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16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名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○職　員：</a:t>
              </a:r>
              <a:r>
                <a:rPr lang="en-US" altLang="ja-JP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15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名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○主な漁業種類：</a:t>
              </a:r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大中型まき網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○受入れ外国人：インドネシア人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4595809" y="4870433"/>
              <a:ext cx="20895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 smtClean="0">
                  <a:latin typeface="ＭＳ ゴシック" pitchFamily="49" charset="-128"/>
                  <a:ea typeface="ＭＳ ゴシック" pitchFamily="49" charset="-128"/>
                </a:rPr>
                <a:t>海匝</a:t>
              </a:r>
              <a:r>
                <a:rPr kumimoji="1" lang="ja-JP" altLang="en-US" sz="1200" b="1" dirty="0" smtClean="0">
                  <a:latin typeface="ＭＳ ゴシック" pitchFamily="49" charset="-128"/>
                  <a:ea typeface="ＭＳ ゴシック" pitchFamily="49" charset="-128"/>
                </a:rPr>
                <a:t>漁業協同組合</a:t>
              </a:r>
              <a:endParaRPr kumimoji="1" lang="en-US" altLang="ja-JP" sz="1200" b="1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（千葉県旭市）</a:t>
              </a:r>
              <a:endParaRPr lang="ja-JP" altLang="en-US" sz="900" dirty="0">
                <a:latin typeface="ＭＳ ゴシック" pitchFamily="49" charset="-128"/>
                <a:ea typeface="ＭＳ ゴシック" pitchFamily="49" charset="-128"/>
              </a:endParaRPr>
            </a:p>
            <a:p>
              <a:endParaRPr kumimoji="1" lang="ja-JP" altLang="en-US" sz="12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63" name="星 5 62"/>
            <p:cNvSpPr/>
            <p:nvPr/>
          </p:nvSpPr>
          <p:spPr>
            <a:xfrm>
              <a:off x="4481567" y="4929512"/>
              <a:ext cx="176235" cy="167221"/>
            </a:xfrm>
            <a:prstGeom prst="star5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260648" y="3008784"/>
            <a:ext cx="2250298" cy="1584176"/>
            <a:chOff x="260648" y="3008784"/>
            <a:chExt cx="2250298" cy="1584176"/>
          </a:xfrm>
        </p:grpSpPr>
        <p:sp>
          <p:nvSpPr>
            <p:cNvPr id="110" name="正方形/長方形 109"/>
            <p:cNvSpPr/>
            <p:nvPr/>
          </p:nvSpPr>
          <p:spPr>
            <a:xfrm>
              <a:off x="260648" y="3008784"/>
              <a:ext cx="2250297" cy="15841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314226" y="3475953"/>
              <a:ext cx="217867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○組合員：</a:t>
              </a:r>
              <a:r>
                <a:rPr lang="en-US" altLang="ja-JP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9,421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者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○役　員：</a:t>
              </a:r>
              <a:r>
                <a:rPr lang="en-US" altLang="ja-JP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19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名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○職　員：</a:t>
              </a:r>
              <a:r>
                <a:rPr lang="en-US" altLang="ja-JP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224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名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○主な漁業種類</a:t>
              </a:r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：沖合いか釣り、かご、　</a:t>
              </a:r>
              <a:endParaRPr lang="en-US" altLang="ja-JP" sz="9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　　　　　　　　沖合底</a:t>
              </a:r>
              <a:r>
                <a:rPr lang="ja-JP" altLang="en-US" sz="900" dirty="0" err="1" smtClean="0">
                  <a:latin typeface="ＭＳ ゴシック" pitchFamily="49" charset="-128"/>
                  <a:ea typeface="ＭＳ ゴシック" pitchFamily="49" charset="-128"/>
                </a:rPr>
                <a:t>びき</a:t>
              </a:r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網、定置　</a:t>
              </a:r>
              <a:endParaRPr lang="en-US" altLang="ja-JP" sz="9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　　　　　　　　網、大中型まき網</a:t>
              </a:r>
              <a:endParaRPr lang="en-US" altLang="ja-JP" sz="9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○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受入れ外国人：インドネシア人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421384" y="3082547"/>
              <a:ext cx="20895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latin typeface="ＭＳ ゴシック" pitchFamily="49" charset="-128"/>
                  <a:ea typeface="ＭＳ ゴシック" pitchFamily="49" charset="-128"/>
                </a:rPr>
                <a:t>石川県漁業協同組合</a:t>
              </a:r>
              <a:endParaRPr kumimoji="1" lang="en-US" altLang="ja-JP" sz="1200" b="1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（石川県金沢市）</a:t>
              </a:r>
              <a:endParaRPr lang="ja-JP" altLang="en-US" sz="900" dirty="0">
                <a:latin typeface="ＭＳ ゴシック" pitchFamily="49" charset="-128"/>
                <a:ea typeface="ＭＳ ゴシック" pitchFamily="49" charset="-128"/>
              </a:endParaRPr>
            </a:p>
            <a:p>
              <a:endParaRPr kumimoji="1" lang="ja-JP" altLang="en-US" sz="12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71" name="星 5 70"/>
            <p:cNvSpPr/>
            <p:nvPr/>
          </p:nvSpPr>
          <p:spPr>
            <a:xfrm>
              <a:off x="303540" y="3121925"/>
              <a:ext cx="176235" cy="167221"/>
            </a:xfrm>
            <a:prstGeom prst="star5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星 5 71"/>
          <p:cNvSpPr/>
          <p:nvPr/>
        </p:nvSpPr>
        <p:spPr>
          <a:xfrm>
            <a:off x="3099817" y="5833492"/>
            <a:ext cx="176235" cy="167221"/>
          </a:xfrm>
          <a:prstGeom prst="star5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星 5 55"/>
          <p:cNvSpPr/>
          <p:nvPr/>
        </p:nvSpPr>
        <p:spPr>
          <a:xfrm>
            <a:off x="4581128" y="5673080"/>
            <a:ext cx="176235" cy="167221"/>
          </a:xfrm>
          <a:prstGeom prst="star5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星 5 72"/>
          <p:cNvSpPr/>
          <p:nvPr/>
        </p:nvSpPr>
        <p:spPr>
          <a:xfrm>
            <a:off x="4331196" y="4386461"/>
            <a:ext cx="176235" cy="167221"/>
          </a:xfrm>
          <a:prstGeom prst="star5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/>
          <p:cNvGrpSpPr/>
          <p:nvPr/>
        </p:nvGrpSpPr>
        <p:grpSpPr>
          <a:xfrm>
            <a:off x="260648" y="1424608"/>
            <a:ext cx="2250297" cy="1280170"/>
            <a:chOff x="4445149" y="1512590"/>
            <a:chExt cx="2250297" cy="1280170"/>
          </a:xfrm>
        </p:grpSpPr>
        <p:sp>
          <p:nvSpPr>
            <p:cNvPr id="97" name="正方形/長方形 96"/>
            <p:cNvSpPr/>
            <p:nvPr/>
          </p:nvSpPr>
          <p:spPr>
            <a:xfrm>
              <a:off x="4445149" y="1512590"/>
              <a:ext cx="2250297" cy="12801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4498727" y="1930584"/>
              <a:ext cx="2143140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○組合員：</a:t>
              </a:r>
              <a:r>
                <a:rPr lang="en-US" altLang="ja-JP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1,505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者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○役　員：</a:t>
              </a:r>
              <a:r>
                <a:rPr lang="en-US" altLang="ja-JP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11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名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○職　員：</a:t>
              </a:r>
              <a:r>
                <a:rPr lang="en-US" altLang="ja-JP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73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名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○主な漁業種類：沖合いか釣り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○受入れ外国人：インドネシア人</a:t>
              </a:r>
              <a:endParaRPr lang="en-US" altLang="ja-JP" sz="9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4613017" y="1532274"/>
              <a:ext cx="2035983" cy="429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latin typeface="ＭＳ ゴシック" pitchFamily="49" charset="-128"/>
                  <a:ea typeface="ＭＳ ゴシック" pitchFamily="49" charset="-128"/>
                </a:rPr>
                <a:t>山形県漁業協同組合</a:t>
              </a:r>
              <a:endParaRPr kumimoji="1" lang="en-US" altLang="ja-JP" sz="1200" b="1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kumimoji="1"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（山形県酒田市）</a:t>
              </a:r>
              <a:endParaRPr kumimoji="1" lang="ja-JP" altLang="en-US" sz="9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03" name="星 5 102"/>
            <p:cNvSpPr/>
            <p:nvPr/>
          </p:nvSpPr>
          <p:spPr>
            <a:xfrm>
              <a:off x="4489258" y="1596260"/>
              <a:ext cx="176235" cy="167221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12" name="直線コネクタ 111"/>
          <p:cNvCxnSpPr>
            <a:stCxn id="98" idx="0"/>
            <a:endCxn id="56" idx="3"/>
          </p:cNvCxnSpPr>
          <p:nvPr/>
        </p:nvCxnSpPr>
        <p:spPr>
          <a:xfrm flipH="1" flipV="1">
            <a:off x="4723705" y="5840300"/>
            <a:ext cx="838556" cy="840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110" idx="3"/>
            <a:endCxn id="135" idx="0"/>
          </p:cNvCxnSpPr>
          <p:nvPr/>
        </p:nvCxnSpPr>
        <p:spPr>
          <a:xfrm>
            <a:off x="2510945" y="3800872"/>
            <a:ext cx="1184097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星 5 134"/>
          <p:cNvSpPr/>
          <p:nvPr/>
        </p:nvSpPr>
        <p:spPr>
          <a:xfrm>
            <a:off x="3606924" y="5457056"/>
            <a:ext cx="176235" cy="167221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>
            <a:stCxn id="97" idx="3"/>
            <a:endCxn id="73" idx="1"/>
          </p:cNvCxnSpPr>
          <p:nvPr/>
        </p:nvCxnSpPr>
        <p:spPr>
          <a:xfrm>
            <a:off x="2510945" y="2064693"/>
            <a:ext cx="1820251" cy="2385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10"/>
          <p:cNvSpPr txBox="1"/>
          <p:nvPr/>
        </p:nvSpPr>
        <p:spPr>
          <a:xfrm>
            <a:off x="4608512" y="38100"/>
            <a:ext cx="220486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資料５－</a:t>
            </a:r>
            <a:r>
              <a:rPr kumimoji="1" lang="ja-JP" altLang="en-US" dirty="0" smtClean="0"/>
              <a:t>参考資料１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1" y="464312"/>
            <a:ext cx="6858001" cy="9441690"/>
            <a:chOff x="0" y="0"/>
            <a:chExt cx="6858001" cy="9144002"/>
          </a:xfrm>
        </p:grpSpPr>
        <p:sp>
          <p:nvSpPr>
            <p:cNvPr id="4" name="正方形/長方形 3"/>
            <p:cNvSpPr/>
            <p:nvPr/>
          </p:nvSpPr>
          <p:spPr>
            <a:xfrm>
              <a:off x="0" y="0"/>
              <a:ext cx="6858000" cy="5714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</a:rPr>
                <a:t>漁法について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8" y="3786182"/>
              <a:ext cx="1714512" cy="170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正方形/長方形 6"/>
            <p:cNvSpPr/>
            <p:nvPr/>
          </p:nvSpPr>
          <p:spPr>
            <a:xfrm>
              <a:off x="214291" y="5572132"/>
              <a:ext cx="2000263" cy="7620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定置網漁</a:t>
              </a:r>
              <a:endParaRPr lang="en-US" altLang="ja-JP" sz="12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　網をつねに一定の海中に敷設しておき、回遊する魚を待</a:t>
              </a:r>
              <a:endParaRPr lang="en-US" altLang="ja-JP" sz="105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1050" dirty="0" err="1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って</a:t>
              </a:r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漁獲する漁法。</a:t>
              </a:r>
              <a:endParaRPr kumimoji="1" lang="ja-JP" altLang="en-US" sz="105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357430" y="3000364"/>
              <a:ext cx="1928826" cy="57150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大中型まき網漁</a:t>
              </a:r>
              <a:endParaRPr lang="en-US" altLang="ja-JP" sz="12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　</a:t>
              </a:r>
              <a:r>
                <a:rPr lang="en-US" altLang="ja-JP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40</a:t>
              </a:r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トン以上の大きな漁船で、大きな網を円を描いて引き、魚を包囲して引き上げる漁法。</a:t>
              </a:r>
              <a:endParaRPr lang="en-US" altLang="ja-JP" sz="105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　</a:t>
              </a:r>
              <a:endParaRPr kumimoji="1" lang="ja-JP" altLang="en-US" sz="105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91" y="928663"/>
              <a:ext cx="1822400" cy="178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23" y="3786182"/>
              <a:ext cx="1785950" cy="1713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正方形/長方形 14"/>
            <p:cNvSpPr/>
            <p:nvPr/>
          </p:nvSpPr>
          <p:spPr>
            <a:xfrm>
              <a:off x="4714885" y="5500695"/>
              <a:ext cx="1928825" cy="78581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沖合底</a:t>
              </a:r>
              <a:r>
                <a:rPr lang="ja-JP" altLang="en-US" sz="1200" b="1" dirty="0" err="1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びき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網漁</a:t>
              </a:r>
            </a:p>
            <a:p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　海に網を投入、船でひいて、入った魚を水揚げする漁法。</a:t>
              </a:r>
              <a:endParaRPr kumimoji="1" lang="ja-JP" altLang="en-US" sz="105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714884" y="2714612"/>
              <a:ext cx="1928826" cy="85725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近海まぐろ漁</a:t>
              </a:r>
              <a:endParaRPr lang="en-US" altLang="ja-JP" sz="12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　長い縄に、冷凍イワシなどのエサをつけた枝縄を何千本も下げ、そこにマグロがかかるのを待つ漁法。</a:t>
              </a:r>
              <a:endParaRPr kumimoji="1" lang="ja-JP" altLang="en-US" sz="12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786166" y="8897781"/>
              <a:ext cx="3071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※</a:t>
              </a:r>
              <a:r>
                <a:rPr lang="ja-JP" altLang="en-US" sz="1000" dirty="0" smtClean="0"/>
                <a:t>漁師</a:t>
              </a:r>
              <a:r>
                <a:rPr lang="en-US" altLang="ja-JP" sz="1000" dirty="0" smtClean="0"/>
                <a:t>.com</a:t>
              </a:r>
              <a:r>
                <a:rPr lang="ja-JP" altLang="en-US" sz="1000" dirty="0" smtClean="0"/>
                <a:t>（</a:t>
              </a:r>
              <a:r>
                <a:rPr lang="en-US" altLang="ja-JP" sz="1000" dirty="0" smtClean="0"/>
                <a:t>http://www.ryoushi.jp/</a:t>
              </a:r>
              <a:r>
                <a:rPr lang="ja-JP" altLang="en-US" sz="1000" dirty="0" smtClean="0"/>
                <a:t>）等に基づき作成。</a:t>
              </a:r>
              <a:endParaRPr kumimoji="1" lang="ja-JP" altLang="en-US" sz="1000" dirty="0"/>
            </a:p>
          </p:txBody>
        </p:sp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1547" y="6429388"/>
              <a:ext cx="1696653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正方形/長方形 20"/>
            <p:cNvSpPr/>
            <p:nvPr/>
          </p:nvSpPr>
          <p:spPr>
            <a:xfrm>
              <a:off x="571480" y="8001025"/>
              <a:ext cx="2571768" cy="92869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流し網漁</a:t>
              </a:r>
              <a:endParaRPr lang="en-US" altLang="ja-JP" sz="12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　刺し網を、網を固定せずに、潮の流れや風などによって流しながら、魚を網目に刺したり、絡ませたりする漁法。</a:t>
              </a:r>
              <a:endParaRPr kumimoji="1" lang="ja-JP" altLang="en-US" sz="105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pic>
          <p:nvPicPr>
            <p:cNvPr id="2052" name="Picture 4" descr="http://www.ryoushi.jp/gyogyou/img/engan_07_0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6191" y="6500825"/>
              <a:ext cx="1625215" cy="1643075"/>
            </a:xfrm>
            <a:prstGeom prst="rect">
              <a:avLst/>
            </a:prstGeom>
            <a:noFill/>
          </p:spPr>
        </p:pic>
        <p:sp>
          <p:nvSpPr>
            <p:cNvPr id="24" name="正方形/長方形 23"/>
            <p:cNvSpPr/>
            <p:nvPr/>
          </p:nvSpPr>
          <p:spPr>
            <a:xfrm>
              <a:off x="3500439" y="8143901"/>
              <a:ext cx="2500330" cy="7143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かご漁</a:t>
              </a:r>
              <a:endParaRPr lang="en-US" altLang="ja-JP" sz="12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12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　</a:t>
              </a:r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海底に、えさを入れたかご網を設置し、魚、イカ、エビなどの魚介類を誘い入れる漁法。</a:t>
              </a:r>
              <a:endParaRPr kumimoji="1" lang="ja-JP" altLang="en-US" sz="105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pic>
          <p:nvPicPr>
            <p:cNvPr id="2054" name="Picture 6" descr="http://www.ryoushi.jp/gyogyou/img/okiai_enyou_05_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744" y="3857621"/>
              <a:ext cx="1714512" cy="1676412"/>
            </a:xfrm>
            <a:prstGeom prst="rect">
              <a:avLst/>
            </a:prstGeom>
            <a:noFill/>
          </p:spPr>
        </p:pic>
        <p:sp>
          <p:nvSpPr>
            <p:cNvPr id="26" name="正方形/長方形 25"/>
            <p:cNvSpPr/>
            <p:nvPr/>
          </p:nvSpPr>
          <p:spPr>
            <a:xfrm>
              <a:off x="2428868" y="5500695"/>
              <a:ext cx="1928826" cy="95250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沖合いか釣り漁</a:t>
              </a:r>
              <a:endParaRPr lang="en-US" altLang="ja-JP" sz="12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　夜に集魚灯に寄ってくるイカを、自動イカ釣り機で揚げる漁法。</a:t>
              </a:r>
              <a:endParaRPr kumimoji="1" lang="ja-JP" altLang="en-US" sz="105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14290" y="2714613"/>
              <a:ext cx="1928826" cy="95250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近海かつお漁</a:t>
              </a:r>
              <a:endParaRPr lang="en-US" altLang="ja-JP" sz="12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105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　活餌のカタクチイワシを海に投げ込み、集まってきたカツオを、釣竿でどんどん釣り上げる漁法。</a:t>
              </a:r>
              <a:endParaRPr kumimoji="1" lang="ja-JP" altLang="en-US" sz="105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pic>
          <p:nvPicPr>
            <p:cNvPr id="2056" name="Picture 8" descr="http://www.ryoushi.jp/gyogyou/img/okiai_enyou_03_0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31" y="857225"/>
              <a:ext cx="1893107" cy="1785951"/>
            </a:xfrm>
            <a:prstGeom prst="rect">
              <a:avLst/>
            </a:prstGeom>
            <a:noFill/>
          </p:spPr>
        </p:pic>
        <p:pic>
          <p:nvPicPr>
            <p:cNvPr id="2058" name="Picture 10" descr="http://www.ryoushi.jp/gyogyou/img/okiai_enyou_02_0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4884" y="785787"/>
              <a:ext cx="1750230" cy="1789125"/>
            </a:xfrm>
            <a:prstGeom prst="rect">
              <a:avLst/>
            </a:prstGeom>
            <a:noFill/>
          </p:spPr>
        </p:pic>
      </p:grpSp>
      <p:sp>
        <p:nvSpPr>
          <p:cNvPr id="23" name="テキスト ボックス 10"/>
          <p:cNvSpPr txBox="1"/>
          <p:nvPr/>
        </p:nvSpPr>
        <p:spPr>
          <a:xfrm>
            <a:off x="4590653" y="46931"/>
            <a:ext cx="220486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資料５－</a:t>
            </a:r>
            <a:r>
              <a:rPr kumimoji="1" lang="ja-JP" altLang="en-US" dirty="0" smtClean="0"/>
              <a:t>参考</a:t>
            </a:r>
            <a:r>
              <a:rPr kumimoji="1" lang="ja-JP" altLang="en-US" dirty="0" smtClean="0"/>
              <a:t>資料２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130</Words>
  <Application>Microsoft Office PowerPoint</Application>
  <PresentationFormat>A4 210 x 297 mm</PresentationFormat>
  <Paragraphs>55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スライド 1</vt:lpstr>
      <vt:lpstr>スライド 2</vt:lpstr>
    </vt:vector>
  </TitlesOfParts>
  <Company>国土交通省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行政情報化推進課</cp:lastModifiedBy>
  <cp:revision>141</cp:revision>
  <dcterms:created xsi:type="dcterms:W3CDTF">2010-05-31T01:46:36Z</dcterms:created>
  <dcterms:modified xsi:type="dcterms:W3CDTF">2010-09-16T05:36:03Z</dcterms:modified>
</cp:coreProperties>
</file>