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194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F07FC-415A-4B74-9F83-87DAD0AB43D0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837CA-84EB-48B4-B797-07A487BBB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337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F44-1B0C-4482-8225-48E4A39D03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443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400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F44-1B0C-4482-8225-48E4A39D03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98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65F44-1B0C-4482-8225-48E4A39D03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30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gray">
          <a:xfrm>
            <a:off x="7249126" y="301190"/>
            <a:ext cx="1544128" cy="465827"/>
          </a:xfrm>
          <a:prstGeom prst="rect">
            <a:avLst/>
          </a:prstGeom>
          <a:noFill/>
          <a:ln w="19050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rtlCol="0" anchor="ctr"/>
          <a:lstStyle/>
          <a:p>
            <a:pPr algn="ctr"/>
            <a:r>
              <a:rPr kumimoji="1" lang="ja-JP" altLang="en-US" sz="1200" b="1" dirty="0" smtClean="0"/>
              <a:t>別添資料④</a:t>
            </a:r>
            <a:endParaRPr kumimoji="1" lang="ja-JP" altLang="en-US" sz="1200" b="1" dirty="0"/>
          </a:p>
        </p:txBody>
      </p:sp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事業スキーム骨子案</a:t>
            </a:r>
            <a:endParaRPr kumimoji="1" lang="ja-JP" altLang="en-US" sz="3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令和〇年〇月</a:t>
            </a:r>
            <a:endParaRPr lang="en-US" altLang="ja-JP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〇〇市</a:t>
            </a:r>
            <a:endParaRPr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988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．</a:t>
            </a:r>
            <a:r>
              <a:rPr kumimoji="1"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事業内容に関する事項</a:t>
            </a:r>
            <a:endParaRPr kumimoji="1"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F44-1B0C-4482-8225-48E4A39D03D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テキスト プレースホルダー 2"/>
          <p:cNvSpPr txBox="1">
            <a:spLocks/>
          </p:cNvSpPr>
          <p:nvPr/>
        </p:nvSpPr>
        <p:spPr>
          <a:xfrm>
            <a:off x="416496" y="2548285"/>
            <a:ext cx="4356000" cy="432000"/>
          </a:xfrm>
          <a:prstGeom prst="rect">
            <a:avLst/>
          </a:prstGeom>
        </p:spPr>
        <p:txBody>
          <a:bodyPr vert="horz" wrap="none" lIns="72000" tIns="0" rIns="0" bIns="0" rtlCol="0" anchor="ctr">
            <a:noAutofit/>
          </a:bodyPr>
          <a:lstStyle>
            <a:defPPr>
              <a:defRPr lang="en-US"/>
            </a:defPPr>
            <a:lvl1pPr marR="0" indent="0" defTabSz="990564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kumimoji="1" sz="1400" b="1"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172800" marR="0" indent="-172800" defTabSz="990564" fontAlgn="auto">
              <a:lnSpc>
                <a:spcPct val="106000"/>
              </a:lnSpc>
              <a:spcBef>
                <a:spcPts val="1056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kumimoji="1" sz="1200" b="0"/>
            </a:lvl2pPr>
            <a:lvl3pPr marL="345600" marR="0" indent="-172800" defTabSz="990564" fontAlgn="auto">
              <a:lnSpc>
                <a:spcPct val="106000"/>
              </a:lnSpc>
              <a:spcBef>
                <a:spcPts val="48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kumimoji="1" sz="1200" b="0"/>
            </a:lvl3pPr>
            <a:lvl4pPr marL="518400" marR="0" indent="-172800" defTabSz="990564" fontAlgn="auto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kumimoji="1" sz="1200" b="0" baseline="0"/>
            </a:lvl4pPr>
            <a:lvl5pPr marL="577179" indent="-191093" defTabSz="865024">
              <a:spcBef>
                <a:spcPts val="0"/>
              </a:spcBef>
              <a:spcAft>
                <a:spcPts val="108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kumimoji="1" sz="1192" baseline="0"/>
            </a:lvl5pPr>
            <a:lvl6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baseline="0"/>
            </a:lvl6pPr>
            <a:lvl7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/>
            </a:lvl7pPr>
            <a:lvl8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baseline="0"/>
            </a:lvl8pPr>
            <a:lvl9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baseline="0"/>
            </a:lvl9pPr>
          </a:lstStyle>
          <a:p>
            <a:r>
              <a:rPr lang="ja-JP" altLang="en-US" dirty="0" smtClean="0"/>
              <a:t>（２）事業</a:t>
            </a:r>
            <a:r>
              <a:rPr lang="ja-JP" altLang="en-US" dirty="0"/>
              <a:t>の目的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6496" y="2980285"/>
            <a:ext cx="8377308" cy="734423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spAutoFit/>
          </a:bodyPr>
          <a:lstStyle/>
          <a:p>
            <a:pPr marL="171450" indent="-17145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XXXXXXXXXX</a:t>
            </a:r>
          </a:p>
          <a:p>
            <a:pPr marL="171450" indent="-17145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XXXXXXXXX</a:t>
            </a:r>
          </a:p>
          <a:p>
            <a:pPr marL="171450" indent="-17145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XXXXXXXXX</a:t>
            </a:r>
          </a:p>
        </p:txBody>
      </p:sp>
      <p:sp>
        <p:nvSpPr>
          <p:cNvPr id="8" name="テキスト プレースホルダー 2"/>
          <p:cNvSpPr txBox="1">
            <a:spLocks/>
          </p:cNvSpPr>
          <p:nvPr/>
        </p:nvSpPr>
        <p:spPr bwMode="gray">
          <a:xfrm>
            <a:off x="416496" y="1690689"/>
            <a:ext cx="4356000" cy="432000"/>
          </a:xfrm>
          <a:prstGeom prst="rect">
            <a:avLst/>
          </a:prstGeom>
        </p:spPr>
        <p:txBody>
          <a:bodyPr vert="horz" wrap="none" lIns="72000" tIns="0" rIns="0" bIns="0" rtlCol="0" anchor="ctr">
            <a:noAutofit/>
          </a:bodyPr>
          <a:lstStyle>
            <a:lvl1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kumimoji="1" sz="1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72800" marR="0" indent="-172800" algn="l" defTabSz="990564" rtl="0" eaLnBrk="1" fontAlgn="auto" latinLnBrk="0" hangingPunct="1">
              <a:lnSpc>
                <a:spcPct val="106000"/>
              </a:lnSpc>
              <a:spcBef>
                <a:spcPts val="1056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5600" marR="0" indent="-172800" algn="l" defTabSz="990564" rtl="0" eaLnBrk="1" fontAlgn="auto" latinLnBrk="0" hangingPunct="1">
              <a:lnSpc>
                <a:spcPct val="106000"/>
              </a:lnSpc>
              <a:spcBef>
                <a:spcPts val="48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8400" marR="0" indent="-172800" algn="l" defTabSz="990564" rtl="0" eaLnBrk="1" fontAlgn="auto" latinLnBrk="0" hangingPunct="1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kumimoji="1"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7179" indent="-191093" algn="l" defTabSz="865024" rtl="0" eaLnBrk="1" latinLnBrk="0" hangingPunct="1">
              <a:spcBef>
                <a:spcPts val="0"/>
              </a:spcBef>
              <a:spcAft>
                <a:spcPts val="108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kumimoji="1" lang="en-US" sz="1192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（１）事業の名称</a:t>
            </a:r>
            <a:endParaRPr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6496" y="2122689"/>
            <a:ext cx="7671436" cy="241980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spAutoFit/>
          </a:bodyPr>
          <a:lstStyle/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/>
              <a:t>〇〇〇〇〇（プロジェクト名）〇〇〇〇</a:t>
            </a:r>
            <a:endParaRPr kumimoji="1" lang="ja-JP" altLang="en-US" sz="1050" dirty="0"/>
          </a:p>
        </p:txBody>
      </p:sp>
      <p:sp>
        <p:nvSpPr>
          <p:cNvPr id="10" name="テキスト ボックス 8"/>
          <p:cNvSpPr txBox="1"/>
          <p:nvPr/>
        </p:nvSpPr>
        <p:spPr>
          <a:xfrm>
            <a:off x="550473" y="3924861"/>
            <a:ext cx="3020863" cy="1133751"/>
          </a:xfrm>
          <a:prstGeom prst="rect">
            <a:avLst/>
          </a:prstGeom>
          <a:solidFill>
            <a:schemeClr val="lt1"/>
          </a:solidFill>
          <a:ln w="19050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概ね以下</a:t>
            </a:r>
            <a:r>
              <a:rPr lang="ja-JP" altLang="en-US" sz="1050" smtClean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</a:t>
            </a:r>
            <a:r>
              <a:rPr lang="ja-JP" altLang="en-US" sz="1050" smtClean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順番で、文章</a:t>
            </a:r>
            <a:r>
              <a:rPr lang="ja-JP" altLang="en-US" sz="1050" dirty="0" smtClean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にて記載します。</a:t>
            </a:r>
            <a:endParaRPr lang="en-US" altLang="ja-JP" sz="1050" dirty="0" smtClean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事業検討着手の背景、上位計画での位置づけ</a:t>
            </a:r>
            <a:endParaRPr lang="en-US" altLang="ja-JP" sz="105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現在までの進捗状況、抱える課題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官民連携事業化の目的、期待する効果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692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１．</a:t>
            </a:r>
            <a:r>
              <a:rPr kumimoji="1" lang="ja-JP" altLang="en-US" sz="24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事業内容に関する事項</a:t>
            </a:r>
            <a:endParaRPr kumimoji="1"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F44-1B0C-4482-8225-48E4A39D03D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テキスト プレースホルダー 2"/>
          <p:cNvSpPr txBox="1">
            <a:spLocks/>
          </p:cNvSpPr>
          <p:nvPr/>
        </p:nvSpPr>
        <p:spPr>
          <a:xfrm>
            <a:off x="3920146" y="1665046"/>
            <a:ext cx="4356000" cy="432000"/>
          </a:xfrm>
          <a:prstGeom prst="rect">
            <a:avLst/>
          </a:prstGeom>
        </p:spPr>
        <p:txBody>
          <a:bodyPr vert="horz" wrap="none" lIns="72000" tIns="0" rIns="0" bIns="0" rtlCol="0" anchor="ctr">
            <a:noAutofit/>
          </a:bodyPr>
          <a:lstStyle>
            <a:defPPr>
              <a:defRPr lang="en-US"/>
            </a:defPPr>
            <a:lvl1pPr marR="0" indent="0" defTabSz="990564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kumimoji="1" sz="1400" b="1">
                <a:latin typeface="ＭＳ ゴシック" panose="020B0609070205080204" pitchFamily="49" charset="-128"/>
                <a:ea typeface="ＭＳ ゴシック" panose="020B0609070205080204" pitchFamily="49" charset="-128"/>
              </a:defRPr>
            </a:lvl1pPr>
            <a:lvl2pPr marL="172800" marR="0" indent="-172800" defTabSz="990564" fontAlgn="auto">
              <a:lnSpc>
                <a:spcPct val="106000"/>
              </a:lnSpc>
              <a:spcBef>
                <a:spcPts val="1056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kumimoji="1" sz="1200" b="0"/>
            </a:lvl2pPr>
            <a:lvl3pPr marL="345600" marR="0" indent="-172800" defTabSz="990564" fontAlgn="auto">
              <a:lnSpc>
                <a:spcPct val="106000"/>
              </a:lnSpc>
              <a:spcBef>
                <a:spcPts val="48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kumimoji="1" sz="1200" b="0"/>
            </a:lvl3pPr>
            <a:lvl4pPr marL="518400" marR="0" indent="-172800" defTabSz="990564" fontAlgn="auto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kumimoji="1" sz="1200" b="0" baseline="0"/>
            </a:lvl4pPr>
            <a:lvl5pPr marL="577179" indent="-191093" defTabSz="865024">
              <a:spcBef>
                <a:spcPts val="0"/>
              </a:spcBef>
              <a:spcAft>
                <a:spcPts val="108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kumimoji="1" sz="1192" baseline="0"/>
            </a:lvl5pPr>
            <a:lvl6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baseline="0"/>
            </a:lvl6pPr>
            <a:lvl7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/>
            </a:lvl7pPr>
            <a:lvl8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baseline="0"/>
            </a:lvl8pPr>
            <a:lvl9pPr marL="577179" indent="-191093" defTabSz="990564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baseline="0"/>
            </a:lvl9pPr>
          </a:lstStyle>
          <a:p>
            <a:r>
              <a:rPr lang="ja-JP" altLang="en-US" dirty="0" smtClean="0"/>
              <a:t>（４）事業スキーム概要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147010" y="2155073"/>
            <a:ext cx="4612703" cy="1434614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spAutoFit/>
          </a:bodyPr>
          <a:lstStyle/>
          <a:p>
            <a:pPr marL="171450" indent="-17145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</a:t>
            </a:r>
            <a:r>
              <a:rPr kumimoji="1" lang="ja-JP" altLang="en-US" sz="10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手法</a:t>
            </a: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 </a:t>
            </a:r>
            <a:r>
              <a:rPr kumimoji="1" lang="en-US" altLang="ja-JP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PFI</a:t>
            </a:r>
            <a:r>
              <a:rPr kumimoji="1" lang="ja-JP" altLang="en-US" sz="1050" i="1" dirty="0" err="1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</a:t>
            </a:r>
            <a:r>
              <a:rPr kumimoji="1" lang="en-US" altLang="ja-JP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DBO</a:t>
            </a:r>
            <a:r>
              <a:rPr kumimoji="1" lang="ja-JP" altLang="en-US" sz="1050" i="1" dirty="0" err="1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、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指定管理者など、想定しているスキームを記載</a:t>
            </a: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endParaRPr kumimoji="1" lang="en-US" altLang="ja-JP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 algn="just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事業期間： </a:t>
            </a:r>
            <a:r>
              <a:rPr kumimoji="1" lang="ja-JP" altLang="en-US" sz="1050" i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想定している事業期間（〇年から〇年などレンジでも可）を記載</a:t>
            </a:r>
            <a:endParaRPr kumimoji="1" lang="en-US" altLang="ja-JP" sz="1050" i="1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支払いスキーム： </a:t>
            </a:r>
            <a:r>
              <a:rPr kumimoji="1" lang="ja-JP" altLang="en-US" sz="1050" i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公共・利用者からの支払いの有無などを記載。独立採算事業化を目指す場合には、その旨も記載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する</a:t>
            </a:r>
          </a:p>
          <a:p>
            <a:pPr marL="171450" indent="-171450" algn="just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その他条件： 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公有地活用事業であれば借地権の種類や借地料の考え方、など、その他必要な条件を記載する</a:t>
            </a:r>
            <a:endParaRPr kumimoji="1" lang="en-US" altLang="ja-JP" sz="1050" i="1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テキスト プレースホルダー 2"/>
          <p:cNvSpPr txBox="1">
            <a:spLocks/>
          </p:cNvSpPr>
          <p:nvPr/>
        </p:nvSpPr>
        <p:spPr bwMode="gray">
          <a:xfrm>
            <a:off x="416496" y="1690689"/>
            <a:ext cx="3499896" cy="432000"/>
          </a:xfrm>
          <a:prstGeom prst="rect">
            <a:avLst/>
          </a:prstGeom>
        </p:spPr>
        <p:txBody>
          <a:bodyPr vert="horz" wrap="none" lIns="72000" tIns="0" rIns="0" bIns="0" rtlCol="0" anchor="ctr">
            <a:noAutofit/>
          </a:bodyPr>
          <a:lstStyle>
            <a:lvl1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kumimoji="1" sz="1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72800" marR="0" indent="-172800" algn="l" defTabSz="990564" rtl="0" eaLnBrk="1" fontAlgn="auto" latinLnBrk="0" hangingPunct="1">
              <a:lnSpc>
                <a:spcPct val="106000"/>
              </a:lnSpc>
              <a:spcBef>
                <a:spcPts val="1056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5600" marR="0" indent="-172800" algn="l" defTabSz="990564" rtl="0" eaLnBrk="1" fontAlgn="auto" latinLnBrk="0" hangingPunct="1">
              <a:lnSpc>
                <a:spcPct val="106000"/>
              </a:lnSpc>
              <a:spcBef>
                <a:spcPts val="48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8400" marR="0" indent="-172800" algn="l" defTabSz="990564" rtl="0" eaLnBrk="1" fontAlgn="auto" latinLnBrk="0" hangingPunct="1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kumimoji="1"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7179" indent="-191093" algn="l" defTabSz="865024" rtl="0" eaLnBrk="1" latinLnBrk="0" hangingPunct="1">
              <a:spcBef>
                <a:spcPts val="0"/>
              </a:spcBef>
              <a:spcAft>
                <a:spcPts val="108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kumimoji="1" lang="en-US" sz="1192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（３）対象となる事業</a:t>
            </a:r>
            <a:endParaRPr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8650" y="2122689"/>
            <a:ext cx="3175599" cy="980644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spAutoFit/>
          </a:bodyPr>
          <a:lstStyle/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/>
              <a:t>〇〇施設： </a:t>
            </a:r>
            <a:r>
              <a:rPr kumimoji="1" lang="en-US" altLang="ja-JP" sz="1050" dirty="0" smtClean="0"/>
              <a:t>XXXXXXXXX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/>
              <a:t>〇〇施設： </a:t>
            </a:r>
            <a:r>
              <a:rPr kumimoji="1" lang="en-US" altLang="ja-JP" sz="1050" dirty="0" smtClean="0"/>
              <a:t>XXXXXXXXX</a:t>
            </a:r>
          </a:p>
          <a:p>
            <a:pPr marL="171450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/>
              <a:t>〇〇施設： </a:t>
            </a:r>
            <a:r>
              <a:rPr kumimoji="1" lang="en-US" altLang="ja-JP" sz="1050" dirty="0" smtClean="0"/>
              <a:t>XXXXXXXXX</a:t>
            </a:r>
          </a:p>
          <a:p>
            <a:pPr marL="171450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dirty="0" smtClean="0"/>
              <a:t>〇〇施設</a:t>
            </a:r>
            <a:r>
              <a:rPr kumimoji="1" lang="ja-JP" altLang="en-US" sz="1050" dirty="0"/>
              <a:t>： </a:t>
            </a:r>
            <a:r>
              <a:rPr kumimoji="1" lang="en-US" altLang="ja-JP" sz="1050" dirty="0" smtClean="0"/>
              <a:t>XXXXXXXXX</a:t>
            </a:r>
            <a:endParaRPr kumimoji="1" lang="en-US" altLang="ja-JP" sz="1050" dirty="0"/>
          </a:p>
        </p:txBody>
      </p:sp>
      <p:sp>
        <p:nvSpPr>
          <p:cNvPr id="3" name="正方形/長方形 2"/>
          <p:cNvSpPr/>
          <p:nvPr/>
        </p:nvSpPr>
        <p:spPr>
          <a:xfrm>
            <a:off x="5863266" y="4251064"/>
            <a:ext cx="1336936" cy="4474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〇〇市</a:t>
            </a:r>
            <a:endParaRPr kumimoji="1" lang="ja-JP" altLang="en-US" sz="105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863266" y="5081909"/>
            <a:ext cx="1336936" cy="4474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民間事業者</a:t>
            </a:r>
            <a:endParaRPr kumimoji="1" lang="ja-JP" altLang="en-US" sz="105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3" name="直線矢印コネクタ 12"/>
          <p:cNvCxnSpPr>
            <a:stCxn id="3" idx="2"/>
            <a:endCxn id="11" idx="0"/>
          </p:cNvCxnSpPr>
          <p:nvPr/>
        </p:nvCxnSpPr>
        <p:spPr>
          <a:xfrm>
            <a:off x="6531734" y="4698536"/>
            <a:ext cx="0" cy="383373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5863266" y="5912755"/>
            <a:ext cx="1336936" cy="4474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利用者</a:t>
            </a:r>
            <a:endParaRPr kumimoji="1" lang="ja-JP" altLang="en-US" sz="105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17" name="直線矢印コネクタ 16"/>
          <p:cNvCxnSpPr>
            <a:stCxn id="11" idx="2"/>
            <a:endCxn id="15" idx="0"/>
          </p:cNvCxnSpPr>
          <p:nvPr/>
        </p:nvCxnSpPr>
        <p:spPr>
          <a:xfrm>
            <a:off x="6531734" y="5529381"/>
            <a:ext cx="0" cy="383374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519692" y="4763264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〇〇契約締結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531734" y="5594110"/>
            <a:ext cx="11272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利用料金支払い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3" name="カギ線コネクタ 22"/>
          <p:cNvCxnSpPr>
            <a:stCxn id="3" idx="1"/>
            <a:endCxn id="11" idx="1"/>
          </p:cNvCxnSpPr>
          <p:nvPr/>
        </p:nvCxnSpPr>
        <p:spPr>
          <a:xfrm rot="10800000" flipV="1">
            <a:off x="5863266" y="4474799"/>
            <a:ext cx="12700" cy="830845"/>
          </a:xfrm>
          <a:prstGeom prst="bentConnector3">
            <a:avLst>
              <a:gd name="adj1" fmla="val 281887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172993" y="4440099"/>
            <a:ext cx="346249" cy="900246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委託費支払い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cxnSp>
        <p:nvCxnSpPr>
          <p:cNvPr id="26" name="カギ線コネクタ 25"/>
          <p:cNvCxnSpPr>
            <a:stCxn id="11" idx="3"/>
            <a:endCxn id="3" idx="3"/>
          </p:cNvCxnSpPr>
          <p:nvPr/>
        </p:nvCxnSpPr>
        <p:spPr>
          <a:xfrm flipV="1">
            <a:off x="7200202" y="4474800"/>
            <a:ext cx="12700" cy="830845"/>
          </a:xfrm>
          <a:prstGeom prst="bentConnector3">
            <a:avLst>
              <a:gd name="adj1" fmla="val 2615094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7547857" y="4440096"/>
            <a:ext cx="346249" cy="900246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借地料支払い</a:t>
            </a:r>
            <a:endParaRPr kumimoji="1" lang="ja-JP" altLang="en-US" sz="105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テキスト ボックス 8"/>
          <p:cNvSpPr txBox="1"/>
          <p:nvPr/>
        </p:nvSpPr>
        <p:spPr>
          <a:xfrm>
            <a:off x="2941686" y="5529381"/>
            <a:ext cx="2624238" cy="989247"/>
          </a:xfrm>
          <a:prstGeom prst="rect">
            <a:avLst/>
          </a:prstGeom>
          <a:solidFill>
            <a:schemeClr val="lt1"/>
          </a:solidFill>
          <a:ln w="19050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effectLst/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スキーム図については、地方公共団体及び民間事業者を中心に、どのような関係者が存在し、どのようなお金の流れが発生しているかを中心に記載します。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254025" y="3846537"/>
            <a:ext cx="266664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kumimoji="1" lang="ja-JP" altLang="en-US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スキーム図</a:t>
            </a:r>
            <a:r>
              <a:rPr kumimoji="1" lang="en-US" altLang="ja-JP" sz="105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endParaRPr kumimoji="1" lang="ja-JP" altLang="en-US" sz="105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テキスト ボックス 8"/>
          <p:cNvSpPr txBox="1"/>
          <p:nvPr/>
        </p:nvSpPr>
        <p:spPr>
          <a:xfrm>
            <a:off x="744137" y="3274622"/>
            <a:ext cx="2748771" cy="659024"/>
          </a:xfrm>
          <a:prstGeom prst="rect">
            <a:avLst/>
          </a:prstGeom>
          <a:solidFill>
            <a:schemeClr val="lt1"/>
          </a:solidFill>
          <a:ln w="19050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事業</a:t>
            </a: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の対象となる施設ごとに、どのような整備または運営を想定しているかを記載します。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767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．事業実施上の条件</a:t>
            </a:r>
            <a:endParaRPr kumimoji="1"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F44-1B0C-4482-8225-48E4A39D03D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テキスト プレースホルダー 2"/>
          <p:cNvSpPr txBox="1">
            <a:spLocks/>
          </p:cNvSpPr>
          <p:nvPr/>
        </p:nvSpPr>
        <p:spPr bwMode="gray">
          <a:xfrm>
            <a:off x="416496" y="1690689"/>
            <a:ext cx="3891931" cy="432000"/>
          </a:xfrm>
          <a:prstGeom prst="rect">
            <a:avLst/>
          </a:prstGeom>
        </p:spPr>
        <p:txBody>
          <a:bodyPr vert="horz" wrap="none" lIns="72000" tIns="0" rIns="0" bIns="0" rtlCol="0" anchor="ctr">
            <a:noAutofit/>
          </a:bodyPr>
          <a:lstStyle>
            <a:lvl1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kumimoji="1" sz="1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72800" marR="0" indent="-172800" algn="l" defTabSz="990564" rtl="0" eaLnBrk="1" fontAlgn="auto" latinLnBrk="0" hangingPunct="1">
              <a:lnSpc>
                <a:spcPct val="106000"/>
              </a:lnSpc>
              <a:spcBef>
                <a:spcPts val="1056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5600" marR="0" indent="-172800" algn="l" defTabSz="990564" rtl="0" eaLnBrk="1" fontAlgn="auto" latinLnBrk="0" hangingPunct="1">
              <a:lnSpc>
                <a:spcPct val="106000"/>
              </a:lnSpc>
              <a:spcBef>
                <a:spcPts val="48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8400" marR="0" indent="-172800" algn="l" defTabSz="990564" rtl="0" eaLnBrk="1" fontAlgn="auto" latinLnBrk="0" hangingPunct="1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kumimoji="1"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7179" indent="-191093" algn="l" defTabSz="865024" rtl="0" eaLnBrk="1" latinLnBrk="0" hangingPunct="1">
              <a:spcBef>
                <a:spcPts val="0"/>
              </a:spcBef>
              <a:spcAft>
                <a:spcPts val="108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kumimoji="1" lang="en-US" sz="1192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（１）事業者の業務範囲</a:t>
            </a:r>
            <a:endParaRPr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8650" y="2122689"/>
            <a:ext cx="3672425" cy="2142501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spAutoFit/>
          </a:bodyPr>
          <a:lstStyle/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既存建物の解体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施設整備に係る事前調査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施設の設計・施工及び関連業務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管理運営に関する業務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修繕に関する業務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その他業務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628650" lvl="1" indent="-1714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余剰</a:t>
            </a:r>
            <a:r>
              <a:rPr kumimoji="1" lang="ja-JP" altLang="en-US" sz="1050" i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床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の有効活用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628650" lvl="1" indent="-1714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利便</a:t>
            </a:r>
            <a:r>
              <a:rPr kumimoji="1" lang="ja-JP" altLang="en-US" sz="1050" i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施設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の整備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628650" lvl="1" indent="-171450"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自主事業の実施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テキスト プレースホルダー 2"/>
          <p:cNvSpPr txBox="1">
            <a:spLocks/>
          </p:cNvSpPr>
          <p:nvPr/>
        </p:nvSpPr>
        <p:spPr bwMode="gray">
          <a:xfrm>
            <a:off x="4465923" y="1690689"/>
            <a:ext cx="3891931" cy="432000"/>
          </a:xfrm>
          <a:prstGeom prst="rect">
            <a:avLst/>
          </a:prstGeom>
        </p:spPr>
        <p:txBody>
          <a:bodyPr vert="horz" wrap="none" lIns="72000" tIns="0" rIns="0" bIns="0" rtlCol="0" anchor="ctr">
            <a:noAutofit/>
          </a:bodyPr>
          <a:lstStyle>
            <a:lvl1pPr marL="0" marR="0" indent="0" algn="l" defTabSz="9905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kumimoji="1" sz="1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172800" marR="0" indent="-172800" algn="l" defTabSz="990564" rtl="0" eaLnBrk="1" fontAlgn="auto" latinLnBrk="0" hangingPunct="1">
              <a:lnSpc>
                <a:spcPct val="106000"/>
              </a:lnSpc>
              <a:spcBef>
                <a:spcPts val="1056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n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5600" marR="0" indent="-172800" algn="l" defTabSz="990564" rtl="0" eaLnBrk="1" fontAlgn="auto" latinLnBrk="0" hangingPunct="1">
              <a:lnSpc>
                <a:spcPct val="106000"/>
              </a:lnSpc>
              <a:spcBef>
                <a:spcPts val="48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Ø"/>
              <a:tabLst/>
              <a:defRPr kumimoji="1"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8400" marR="0" indent="-172800" algn="l" defTabSz="990564" rtl="0" eaLnBrk="1" fontAlgn="auto" latinLnBrk="0" hangingPunct="1">
              <a:lnSpc>
                <a:spcPct val="106000"/>
              </a:lnSpc>
              <a:spcBef>
                <a:spcPts val="24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kumimoji="1"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7179" indent="-191093" algn="l" defTabSz="865024" rtl="0" eaLnBrk="1" latinLnBrk="0" hangingPunct="1">
              <a:spcBef>
                <a:spcPts val="0"/>
              </a:spcBef>
              <a:spcAft>
                <a:spcPts val="108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kumimoji="1" lang="en-US" sz="1192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7179" indent="-191093" algn="l" defTabSz="990564" rtl="0" eaLnBrk="1" latinLnBrk="0" hangingPunct="1">
              <a:spcBef>
                <a:spcPts val="0"/>
              </a:spcBef>
              <a:spcAft>
                <a:spcPts val="1083"/>
              </a:spcAft>
              <a:buFont typeface="Verdana" panose="020B0604030504040204" pitchFamily="34" charset="0"/>
              <a:buChar char="−"/>
              <a:defRPr kumimoji="1" sz="13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（２）主な契約条件、リスク分担</a:t>
            </a:r>
            <a:endParaRPr lang="ja-JP" altLang="en-US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12243" y="2122689"/>
            <a:ext cx="3585226" cy="1834724"/>
          </a:xfrm>
          <a:prstGeom prst="rect">
            <a:avLst/>
          </a:prstGeom>
          <a:noFill/>
        </p:spPr>
        <p:txBody>
          <a:bodyPr wrap="square" lIns="36000" tIns="36000" rIns="36000" bIns="36000" rtlCol="0" anchor="t" anchorCtr="0">
            <a:spAutoFit/>
          </a:bodyPr>
          <a:lstStyle/>
          <a:p>
            <a:pPr marL="171450" indent="-171450">
              <a:spcBef>
                <a:spcPts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指定管理料、委託額、サービス対価に係る条件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lvl="1">
              <a:spcAft>
                <a:spcPts val="600"/>
              </a:spcAft>
              <a:buSzPct val="100000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→　過年度の実績値を記載することも可能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lvl="1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（公有地活用が含まれる事業の場合）借地料、使用料の水準、決定方法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lvl="1">
              <a:spcAft>
                <a:spcPts val="600"/>
              </a:spcAft>
              <a:buSzPct val="100000"/>
            </a:pPr>
            <a:r>
              <a:rPr kumimoji="1" lang="en-US" altLang="ja-JP" sz="1050" i="1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	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→　公有財産の貸付規則（固定資産税評価額の</a:t>
            </a:r>
            <a:r>
              <a:rPr kumimoji="1" lang="ja-JP" altLang="en-US" sz="1050" i="1" dirty="0" err="1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〇</a:t>
            </a:r>
            <a:r>
              <a:rPr kumimoji="1" lang="en-US" altLang="ja-JP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%	</a:t>
            </a: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等）などを記載することも可能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171450" lvl="1" indent="-17145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</a:pPr>
            <a:r>
              <a:rPr kumimoji="1" lang="ja-JP" altLang="en-US" sz="1050" i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その他、配慮すべき事項（土壌汚染、地下埋設物、駐車場のキャパシティ、道路交通状況、隣接敷地との調整など）があれば記載する</a:t>
            </a:r>
            <a:endParaRPr kumimoji="1" lang="en-US" altLang="ja-JP" sz="1050" i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3091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３．事業実施スケジュール</a:t>
            </a:r>
            <a:endParaRPr kumimoji="1"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65F44-1B0C-4482-8225-48E4A39D03D8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04338"/>
              </p:ext>
            </p:extLst>
          </p:nvPr>
        </p:nvGraphicFramePr>
        <p:xfrm>
          <a:off x="523398" y="1447995"/>
          <a:ext cx="7991951" cy="4043657"/>
        </p:xfrm>
        <a:graphic>
          <a:graphicData uri="http://schemas.openxmlformats.org/drawingml/2006/table">
            <a:tbl>
              <a:tblPr firstRow="1">
                <a:tableStyleId>{5940675A-B579-460E-94D1-54222C63F5DA}</a:tableStyleId>
              </a:tblPr>
              <a:tblGrid>
                <a:gridCol w="1347231">
                  <a:extLst>
                    <a:ext uri="{9D8B030D-6E8A-4147-A177-3AD203B41FA5}">
                      <a16:colId xmlns:a16="http://schemas.microsoft.com/office/drawing/2014/main" val="3243358242"/>
                    </a:ext>
                  </a:extLst>
                </a:gridCol>
                <a:gridCol w="1490978">
                  <a:extLst>
                    <a:ext uri="{9D8B030D-6E8A-4147-A177-3AD203B41FA5}">
                      <a16:colId xmlns:a16="http://schemas.microsoft.com/office/drawing/2014/main" val="1245085024"/>
                    </a:ext>
                  </a:extLst>
                </a:gridCol>
                <a:gridCol w="5153742">
                  <a:extLst>
                    <a:ext uri="{9D8B030D-6E8A-4147-A177-3AD203B41FA5}">
                      <a16:colId xmlns:a16="http://schemas.microsoft.com/office/drawing/2014/main" val="15703184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年度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月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内容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82818"/>
                  </a:ext>
                </a:extLst>
              </a:tr>
              <a:tr h="34266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令和〇年度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事業説明会開催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562492"/>
                  </a:ext>
                </a:extLst>
              </a:tr>
              <a:tr h="34266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/>
                        <a:t>〇月</a:t>
                      </a:r>
                      <a:endParaRPr kumimoji="1" lang="ja-JP" altLang="en-US" sz="1200" dirty="0" smtClean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公募型サウンディングの実施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739522"/>
                  </a:ext>
                </a:extLst>
              </a:tr>
              <a:tr h="342667"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令和〇年度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公募開始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8553910"/>
                  </a:ext>
                </a:extLst>
              </a:tr>
              <a:tr h="342667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提案書締め切り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5213852"/>
                  </a:ext>
                </a:extLst>
              </a:tr>
              <a:tr h="342667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〇月～〇月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提案審査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45092"/>
                  </a:ext>
                </a:extLst>
              </a:tr>
              <a:tr h="34266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事業者選定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50131"/>
                  </a:ext>
                </a:extLst>
              </a:tr>
              <a:tr h="342667"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契約</a:t>
                      </a:r>
                      <a:r>
                        <a:rPr kumimoji="1" lang="zh-TW" altLang="en-US" sz="1200" dirty="0" smtClean="0"/>
                        <a:t>締結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317648"/>
                  </a:ext>
                </a:extLst>
              </a:tr>
              <a:tr h="3426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令和〇年度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設計着手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134159"/>
                  </a:ext>
                </a:extLst>
              </a:tr>
              <a:tr h="3426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令和〇年度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工事着工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83817"/>
                  </a:ext>
                </a:extLst>
              </a:tr>
              <a:tr h="34266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令和〇年度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/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竣工・引き渡し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884293"/>
                  </a:ext>
                </a:extLst>
              </a:tr>
              <a:tr h="342667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〇月頃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供用開始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036852"/>
                  </a:ext>
                </a:extLst>
              </a:tr>
            </a:tbl>
          </a:graphicData>
        </a:graphic>
      </p:graphicFrame>
      <p:sp>
        <p:nvSpPr>
          <p:cNvPr id="11" name="テキスト ボックス 8"/>
          <p:cNvSpPr txBox="1"/>
          <p:nvPr/>
        </p:nvSpPr>
        <p:spPr>
          <a:xfrm>
            <a:off x="5227686" y="2493143"/>
            <a:ext cx="2950156" cy="2492925"/>
          </a:xfrm>
          <a:prstGeom prst="rect">
            <a:avLst/>
          </a:prstGeom>
          <a:solidFill>
            <a:schemeClr val="lt1"/>
          </a:solidFill>
          <a:ln w="19050">
            <a:solidFill>
              <a:srgbClr val="FF000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今後想定されるスケジュールを記載します。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民間</a:t>
            </a:r>
            <a:r>
              <a:rPr lang="ja-JP" altLang="en-US" sz="1050" dirty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事</a:t>
            </a: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業者にとって特に気になるポイントは以下の通りです。以下のポイントが分かるよう、スケジュールを記載してください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en-US" altLang="ja-JP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民間事業者の気になるポイント例</a:t>
            </a:r>
            <a:r>
              <a:rPr lang="en-US" altLang="ja-JP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】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〇公募開始時期がいつからなのか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〇十分な提案準備期間確保されているか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〇（新設事業の場合）十分な設計期間、工事期間が確保されているか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80340" algn="l"/>
                <a:tab pos="540385" algn="l"/>
                <a:tab pos="1260475" algn="l"/>
                <a:tab pos="1980565" algn="l"/>
                <a:tab pos="2700655" algn="l"/>
                <a:tab pos="4860925" algn="r"/>
              </a:tabLst>
            </a:pPr>
            <a:r>
              <a:rPr lang="ja-JP" altLang="en-US" sz="105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  <a:cs typeface="Times New Roman" panose="02020603050405020304" pitchFamily="18" charset="0"/>
              </a:rPr>
              <a:t>〇供用開始のタイミングに制約があるか　等</a:t>
            </a:r>
            <a:endParaRPr lang="en-US" altLang="ja-JP" sz="1050" dirty="0" smtClean="0">
              <a:latin typeface="ＭＳ Ｐゴシック" panose="020B0600070205080204" pitchFamily="50" charset="-128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15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tx1"/>
          </a:solidFill>
        </a:ln>
      </a:spPr>
      <a:bodyPr rtlCol="0" anchor="ctr"/>
      <a:lstStyle>
        <a:defPPr algn="ctr">
          <a:defRPr kumimoji="1" sz="1200" smtClean="0">
            <a:solidFill>
              <a:schemeClr val="tx1"/>
            </a:solidFill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 anchor="t" anchorCtr="0">
        <a:spAutoFit/>
      </a:bodyPr>
      <a:lstStyle>
        <a:defPPr marL="171450" indent="-171450">
          <a:spcBef>
            <a:spcPts val="0"/>
          </a:spcBef>
          <a:spcAft>
            <a:spcPts val="600"/>
          </a:spcAft>
          <a:buSzPct val="100000"/>
          <a:buFont typeface="Arial" panose="020B0604020202020204" pitchFamily="34" charset="0"/>
          <a:buChar char="•"/>
          <a:defRPr kumimoji="1" sz="1050" dirty="0" smtClean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617</Words>
  <Application>Microsoft Office PowerPoint</Application>
  <PresentationFormat>画面に合わせる (4:3)</PresentationFormat>
  <Paragraphs>95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Wingdings</vt:lpstr>
      <vt:lpstr>Office テーマ</vt:lpstr>
      <vt:lpstr>事業スキーム骨子案</vt:lpstr>
      <vt:lpstr>１．事業内容に関する事項</vt:lpstr>
      <vt:lpstr>１．事業内容に関する事項</vt:lpstr>
      <vt:lpstr>２．事業実施上の条件</vt:lpstr>
      <vt:lpstr>３．事業実施スケジュール</vt:lpstr>
    </vt:vector>
  </TitlesOfParts>
  <Company>DTT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事業スキーム骨子案</dc:title>
  <dc:creator>Katagiri, Ryo</dc:creator>
  <cp:lastModifiedBy>Katagiri, Ryo</cp:lastModifiedBy>
  <cp:revision>6</cp:revision>
  <dcterms:created xsi:type="dcterms:W3CDTF">2020-03-10T04:01:45Z</dcterms:created>
  <dcterms:modified xsi:type="dcterms:W3CDTF">2020-03-10T04:49:41Z</dcterms:modified>
</cp:coreProperties>
</file>