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drawings/drawing1.xml" ContentType="application/vnd.openxmlformats-officedocument.drawingml.chartshape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Lst>
  <p:notesMasterIdLst>
    <p:notesMasterId r:id="rId10"/>
  </p:notesMasterIdLst>
  <p:sldIdLst>
    <p:sldId id="256" r:id="rId2"/>
    <p:sldId id="258" r:id="rId3"/>
    <p:sldId id="257" r:id="rId4"/>
    <p:sldId id="259" r:id="rId5"/>
    <p:sldId id="260" r:id="rId6"/>
    <p:sldId id="261" r:id="rId7"/>
    <p:sldId id="262" r:id="rId8"/>
    <p:sldId id="263" r:id="rId9"/>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0032" autoAdjust="0"/>
    <p:restoredTop sz="94660"/>
  </p:normalViewPr>
  <p:slideViewPr>
    <p:cSldViewPr snapToGrid="0">
      <p:cViewPr>
        <p:scale>
          <a:sx n="75" d="100"/>
          <a:sy n="75" d="100"/>
        </p:scale>
        <p:origin x="672" y="450"/>
      </p:cViewPr>
      <p:guideLst/>
    </p:cSldViewPr>
  </p:slideViewPr>
  <p:notesTextViewPr>
    <p:cViewPr>
      <p:scale>
        <a:sx n="1" d="1"/>
        <a:sy n="1" d="1"/>
      </p:scale>
      <p:origin x="0" y="0"/>
    </p:cViewPr>
  </p:notesTextViewPr>
  <p:notesViewPr>
    <p:cSldViewPr snapToGrid="0">
      <p:cViewPr varScale="1">
        <p:scale>
          <a:sx n="81" d="100"/>
          <a:sy n="81" d="100"/>
        </p:scale>
        <p:origin x="1944" y="10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 Id="rId4" Type="http://schemas.openxmlformats.org/officeDocument/2006/relationships/chartUserShapes" Target="../drawings/drawing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727522639965523"/>
          <c:y val="0.12940268519469958"/>
          <c:w val="0.79355698812913611"/>
          <c:h val="0.6977207745542533"/>
        </c:manualLayout>
      </c:layout>
      <c:barChart>
        <c:barDir val="col"/>
        <c:grouping val="clustered"/>
        <c:varyColors val="0"/>
        <c:ser>
          <c:idx val="0"/>
          <c:order val="0"/>
          <c:tx>
            <c:strRef>
              <c:f>Sheet1!$B$1</c:f>
              <c:strCache>
                <c:ptCount val="1"/>
                <c:pt idx="0">
                  <c:v>利用者数</c:v>
                </c:pt>
              </c:strCache>
            </c:strRef>
          </c:tx>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ja-JP"/>
              </a:p>
            </c:txPr>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numRef>
              <c:f>Sheet1!$A$2:$A$6</c:f>
              <c:numCache>
                <c:formatCode>General</c:formatCode>
                <c:ptCount val="5"/>
                <c:pt idx="0">
                  <c:v>2013</c:v>
                </c:pt>
                <c:pt idx="1">
                  <c:v>2014</c:v>
                </c:pt>
                <c:pt idx="2">
                  <c:v>2015</c:v>
                </c:pt>
                <c:pt idx="3">
                  <c:v>2016</c:v>
                </c:pt>
                <c:pt idx="4">
                  <c:v>2017</c:v>
                </c:pt>
              </c:numCache>
            </c:numRef>
          </c:cat>
          <c:val>
            <c:numRef>
              <c:f>Sheet1!$B$2:$B$6</c:f>
              <c:numCache>
                <c:formatCode>#,##0_ </c:formatCode>
                <c:ptCount val="5"/>
                <c:pt idx="0">
                  <c:v>100000</c:v>
                </c:pt>
                <c:pt idx="1">
                  <c:v>110000</c:v>
                </c:pt>
                <c:pt idx="2">
                  <c:v>120000</c:v>
                </c:pt>
                <c:pt idx="3">
                  <c:v>130000</c:v>
                </c:pt>
                <c:pt idx="4">
                  <c:v>140000</c:v>
                </c:pt>
              </c:numCache>
            </c:numRef>
          </c:val>
          <c:extLst>
            <c:ext xmlns:c16="http://schemas.microsoft.com/office/drawing/2014/chart" uri="{C3380CC4-5D6E-409C-BE32-E72D297353CC}">
              <c16:uniqueId val="{00000000-A9B5-4621-BD79-8D3EAC4E2159}"/>
            </c:ext>
          </c:extLst>
        </c:ser>
        <c:dLbls>
          <c:showLegendKey val="0"/>
          <c:showVal val="0"/>
          <c:showCatName val="0"/>
          <c:showSerName val="0"/>
          <c:showPercent val="0"/>
          <c:showBubbleSize val="0"/>
        </c:dLbls>
        <c:gapWidth val="219"/>
        <c:axId val="293647512"/>
        <c:axId val="293649864"/>
      </c:barChart>
      <c:catAx>
        <c:axId val="293647512"/>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050" b="0" i="0" u="none" strike="noStrike" kern="1200" baseline="0">
                <a:solidFill>
                  <a:schemeClr val="tx1">
                    <a:lumMod val="65000"/>
                    <a:lumOff val="35000"/>
                  </a:schemeClr>
                </a:solidFill>
                <a:latin typeface="+mn-lt"/>
                <a:ea typeface="+mn-ea"/>
                <a:cs typeface="+mn-cs"/>
              </a:defRPr>
            </a:pPr>
            <a:endParaRPr lang="ja-JP"/>
          </a:p>
        </c:txPr>
        <c:crossAx val="293649864"/>
        <c:crosses val="autoZero"/>
        <c:auto val="1"/>
        <c:lblAlgn val="ctr"/>
        <c:lblOffset val="100"/>
        <c:noMultiLvlLbl val="0"/>
      </c:catAx>
      <c:valAx>
        <c:axId val="293649864"/>
        <c:scaling>
          <c:orientation val="minMax"/>
        </c:scaling>
        <c:delete val="0"/>
        <c:axPos val="l"/>
        <c:numFmt formatCode="#,##0_ " sourceLinked="1"/>
        <c:majorTickMark val="none"/>
        <c:minorTickMark val="none"/>
        <c:tickLblPos val="nextTo"/>
        <c:spPr>
          <a:noFill/>
          <a:ln>
            <a:noFill/>
          </a:ln>
          <a:effectLst/>
        </c:spPr>
        <c:txPr>
          <a:bodyPr rot="-60000000" spcFirstLastPara="1" vertOverflow="ellipsis" vert="horz" wrap="square" anchor="ctr" anchorCtr="1"/>
          <a:lstStyle/>
          <a:p>
            <a:pPr>
              <a:defRPr sz="1050" b="0" i="0" u="none" strike="noStrike" kern="1200" baseline="0">
                <a:solidFill>
                  <a:schemeClr val="tx1">
                    <a:lumMod val="65000"/>
                    <a:lumOff val="35000"/>
                  </a:schemeClr>
                </a:solidFill>
                <a:latin typeface="+mn-lt"/>
                <a:ea typeface="+mn-ea"/>
                <a:cs typeface="+mn-cs"/>
              </a:defRPr>
            </a:pPr>
            <a:endParaRPr lang="ja-JP"/>
          </a:p>
        </c:txPr>
        <c:crossAx val="293647512"/>
        <c:crosses val="autoZero"/>
        <c:crossBetween val="between"/>
        <c:minorUnit val="5000"/>
      </c:valAx>
      <c:spPr>
        <a:noFill/>
        <a:ln>
          <a:noFill/>
        </a:ln>
        <a:effectLst/>
      </c:spPr>
    </c:plotArea>
    <c:plotVisOnly val="1"/>
    <c:dispBlanksAs val="gap"/>
    <c:showDLblsOverMax val="0"/>
  </c:chart>
  <c:spPr>
    <a:noFill/>
    <a:ln>
      <a:noFill/>
    </a:ln>
    <a:effectLst/>
  </c:spPr>
  <c:txPr>
    <a:bodyPr/>
    <a:lstStyle/>
    <a:p>
      <a:pPr>
        <a:defRPr/>
      </a:pPr>
      <a:endParaRPr lang="ja-JP"/>
    </a:p>
  </c:txPr>
  <c:externalData r:id="rId3">
    <c:autoUpdate val="0"/>
  </c:externalData>
  <c:userShapes r:id="rId4"/>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drawings/drawing1.xml><?xml version="1.0" encoding="utf-8"?>
<c:userShapes xmlns:c="http://schemas.openxmlformats.org/drawingml/2006/chart">
  <cdr:relSizeAnchor xmlns:cdr="http://schemas.openxmlformats.org/drawingml/2006/chartDrawing">
    <cdr:from>
      <cdr:x>0.05116</cdr:x>
      <cdr:y>0</cdr:y>
    </cdr:from>
    <cdr:to>
      <cdr:x>0.15423</cdr:x>
      <cdr:y>0.08846</cdr:y>
    </cdr:to>
    <cdr:sp macro="" textlink="">
      <cdr:nvSpPr>
        <cdr:cNvPr id="2" name="テキスト ボックス 1"/>
        <cdr:cNvSpPr txBox="1"/>
      </cdr:nvSpPr>
      <cdr:spPr>
        <a:xfrm xmlns:a="http://schemas.openxmlformats.org/drawingml/2006/main">
          <a:off x="212154" y="0"/>
          <a:ext cx="427369" cy="211203"/>
        </a:xfrm>
        <a:prstGeom xmlns:a="http://schemas.openxmlformats.org/drawingml/2006/main" prst="rect">
          <a:avLst/>
        </a:prstGeom>
        <a:noFill xmlns:a="http://schemas.openxmlformats.org/drawingml/2006/main"/>
      </cdr:spPr>
      <cdr:txBody>
        <a:bodyPr xmlns:a="http://schemas.openxmlformats.org/drawingml/2006/main" vertOverflow="clip" wrap="square" lIns="36000" tIns="36000" rIns="36000" bIns="36000" rtlCol="0" anchor="ctr">
          <a:spAutoFit/>
        </a:bodyPr>
        <a:lstStyle xmlns:a="http://schemas.openxmlformats.org/drawingml/2006/main"/>
        <a:p xmlns:a="http://schemas.openxmlformats.org/drawingml/2006/main">
          <a:pPr>
            <a:spcBef>
              <a:spcPts val="600"/>
            </a:spcBef>
            <a:buSzPct val="100000"/>
          </a:pPr>
          <a:r>
            <a:rPr kumimoji="1" lang="ja-JP" altLang="en-US" sz="900" dirty="0" smtClean="0"/>
            <a:t>（人）</a:t>
          </a:r>
        </a:p>
      </cdr:txBody>
    </cdr:sp>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14F07FC-415A-4B74-9F83-87DAD0AB43D0}" type="datetimeFigureOut">
              <a:rPr kumimoji="1" lang="ja-JP" altLang="en-US" smtClean="0"/>
              <a:t>2020/3/12</a:t>
            </a:fld>
            <a:endParaRPr kumimoji="1" lang="ja-JP" altLang="en-US"/>
          </a:p>
        </p:txBody>
      </p:sp>
      <p:sp>
        <p:nvSpPr>
          <p:cNvPr id="4" name="スライド イメージ プレースホルダー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CC837CA-84EB-48B4-B797-07A487BBBFC1}" type="slidenum">
              <a:rPr kumimoji="1" lang="ja-JP" altLang="en-US" smtClean="0"/>
              <a:t>‹#›</a:t>
            </a:fld>
            <a:endParaRPr kumimoji="1" lang="ja-JP" altLang="en-US"/>
          </a:p>
        </p:txBody>
      </p:sp>
    </p:spTree>
    <p:extLst>
      <p:ext uri="{BB962C8B-B14F-4D97-AF65-F5344CB8AC3E}">
        <p14:creationId xmlns:p14="http://schemas.microsoft.com/office/powerpoint/2010/main" val="3074337911"/>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ja-JP" altLang="en-US" smtClean="0"/>
              <a:t>マスター タイトルの書式設定</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ja-JP" altLang="en-US" smtClean="0"/>
              <a:t>マスター サブタイトルの書式設定</a:t>
            </a:r>
            <a:endParaRPr lang="en-US" dirty="0"/>
          </a:p>
        </p:txBody>
      </p:sp>
      <p:sp>
        <p:nvSpPr>
          <p:cNvPr id="4" name="Date Placeholder 3"/>
          <p:cNvSpPr>
            <a:spLocks noGrp="1"/>
          </p:cNvSpPr>
          <p:nvPr>
            <p:ph type="dt" sz="half" idx="10"/>
          </p:nvPr>
        </p:nvSpPr>
        <p:spPr/>
        <p:txBody>
          <a:bodyPr/>
          <a:lstStyle/>
          <a:p>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BFD65F44-1B0C-4482-8225-48E4A39D03D8}" type="slidenum">
              <a:rPr kumimoji="1" lang="ja-JP" altLang="en-US" smtClean="0"/>
              <a:t>‹#›</a:t>
            </a:fld>
            <a:endParaRPr kumimoji="1" lang="ja-JP" altLang="en-US"/>
          </a:p>
        </p:txBody>
      </p:sp>
    </p:spTree>
    <p:extLst>
      <p:ext uri="{BB962C8B-B14F-4D97-AF65-F5344CB8AC3E}">
        <p14:creationId xmlns:p14="http://schemas.microsoft.com/office/powerpoint/2010/main" val="294443944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2400">
                <a:latin typeface="ＭＳ Ｐゴシック" panose="020B0600070205080204" pitchFamily="50" charset="-128"/>
                <a:ea typeface="ＭＳ Ｐゴシック" panose="020B0600070205080204" pitchFamily="50" charset="-128"/>
              </a:defRPr>
            </a:lvl1pPr>
          </a:lstStyle>
          <a:p>
            <a:r>
              <a:rPr lang="ja-JP" altLang="en-US" smtClean="0"/>
              <a:t>マスター タイトルの書式設定</a:t>
            </a:r>
            <a:endParaRPr lang="en-US" dirty="0"/>
          </a:p>
        </p:txBody>
      </p:sp>
      <p:sp>
        <p:nvSpPr>
          <p:cNvPr id="5" name="Slide Number Placeholder 4"/>
          <p:cNvSpPr>
            <a:spLocks noGrp="1"/>
          </p:cNvSpPr>
          <p:nvPr>
            <p:ph type="sldNum" sz="quarter" idx="12"/>
          </p:nvPr>
        </p:nvSpPr>
        <p:spPr/>
        <p:txBody>
          <a:bodyPr/>
          <a:lstStyle/>
          <a:p>
            <a:fld id="{BFD65F44-1B0C-4482-8225-48E4A39D03D8}" type="slidenum">
              <a:rPr kumimoji="1" lang="ja-JP" altLang="en-US" smtClean="0"/>
              <a:t>‹#›</a:t>
            </a:fld>
            <a:endParaRPr kumimoji="1" lang="ja-JP" altLang="en-US"/>
          </a:p>
        </p:txBody>
      </p:sp>
    </p:spTree>
    <p:extLst>
      <p:ext uri="{BB962C8B-B14F-4D97-AF65-F5344CB8AC3E}">
        <p14:creationId xmlns:p14="http://schemas.microsoft.com/office/powerpoint/2010/main" val="496989334"/>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kumimoji="1" lang="ja-JP" alt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FD65F44-1B0C-4482-8225-48E4A39D03D8}" type="slidenum">
              <a:rPr kumimoji="1" lang="ja-JP" altLang="en-US" smtClean="0"/>
              <a:t>‹#›</a:t>
            </a:fld>
            <a:endParaRPr kumimoji="1" lang="ja-JP" altLang="en-US"/>
          </a:p>
        </p:txBody>
      </p:sp>
    </p:spTree>
    <p:extLst>
      <p:ext uri="{BB962C8B-B14F-4D97-AF65-F5344CB8AC3E}">
        <p14:creationId xmlns:p14="http://schemas.microsoft.com/office/powerpoint/2010/main" val="3668309050"/>
      </p:ext>
    </p:extLst>
  </p:cSld>
  <p:clrMap bg1="lt1" tx1="dk1" bg2="lt2" tx2="dk2" accent1="accent1" accent2="accent2" accent3="accent3" accent4="accent4" accent5="accent5" accent6="accent6" hlink="hlink" folHlink="folHlink"/>
  <p:sldLayoutIdLst>
    <p:sldLayoutId id="2147483661" r:id="rId1"/>
    <p:sldLayoutId id="2147483666" r:id="rId2"/>
  </p:sldLayoutIdLst>
  <p:hf hdr="0" ftr="0" dt="0"/>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3.xml"/><Relationship Id="rId1" Type="http://schemas.openxmlformats.org/officeDocument/2006/relationships/tags" Target="../tags/tag2.xml"/></Relationships>
</file>

<file path=ppt/slides/_rels/slide6.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正方形/長方形 3"/>
          <p:cNvSpPr/>
          <p:nvPr/>
        </p:nvSpPr>
        <p:spPr bwMode="gray">
          <a:xfrm>
            <a:off x="7249126" y="301190"/>
            <a:ext cx="1544128" cy="465827"/>
          </a:xfrm>
          <a:prstGeom prst="rect">
            <a:avLst/>
          </a:prstGeom>
          <a:noFill/>
          <a:ln w="19050" algn="ctr">
            <a:solidFill>
              <a:schemeClr val="tx1"/>
            </a:solidFill>
            <a:prstDash val="solid"/>
            <a:miter lim="800000"/>
            <a:headEnd type="none" w="med" len="med"/>
            <a:tailEnd type="none" w="med" len="med"/>
          </a:ln>
        </p:spPr>
        <p:txBody>
          <a:bodyPr rtlCol="0" anchor="ctr"/>
          <a:lstStyle/>
          <a:p>
            <a:pPr algn="ctr"/>
            <a:r>
              <a:rPr kumimoji="1" lang="ja-JP" altLang="en-US" sz="1200" b="1" dirty="0" smtClean="0"/>
              <a:t>別添</a:t>
            </a:r>
            <a:r>
              <a:rPr kumimoji="1" lang="ja-JP" altLang="en-US" sz="1200" b="1" dirty="0" smtClean="0"/>
              <a:t>資料①</a:t>
            </a:r>
            <a:endParaRPr kumimoji="1" lang="ja-JP" altLang="en-US" sz="1200" b="1" dirty="0"/>
          </a:p>
        </p:txBody>
      </p:sp>
      <p:sp>
        <p:nvSpPr>
          <p:cNvPr id="5" name="タイトル 4"/>
          <p:cNvSpPr>
            <a:spLocks noGrp="1"/>
          </p:cNvSpPr>
          <p:nvPr>
            <p:ph type="ctrTitle"/>
          </p:nvPr>
        </p:nvSpPr>
        <p:spPr/>
        <p:txBody>
          <a:bodyPr>
            <a:normAutofit/>
          </a:bodyPr>
          <a:lstStyle/>
          <a:p>
            <a:r>
              <a:rPr lang="ja-JP" altLang="en-US" sz="3200" dirty="0" smtClean="0">
                <a:latin typeface="ＭＳ ゴシック" panose="020B0609070205080204" pitchFamily="49" charset="-128"/>
                <a:ea typeface="ＭＳ ゴシック" panose="020B0609070205080204" pitchFamily="49" charset="-128"/>
              </a:rPr>
              <a:t>事業概要</a:t>
            </a:r>
            <a:endParaRPr kumimoji="1" lang="ja-JP" altLang="en-US" sz="3200" dirty="0">
              <a:latin typeface="ＭＳ ゴシック" panose="020B0609070205080204" pitchFamily="49" charset="-128"/>
              <a:ea typeface="ＭＳ ゴシック" panose="020B0609070205080204" pitchFamily="49" charset="-128"/>
            </a:endParaRPr>
          </a:p>
        </p:txBody>
      </p:sp>
      <p:sp>
        <p:nvSpPr>
          <p:cNvPr id="6" name="サブタイトル 5"/>
          <p:cNvSpPr>
            <a:spLocks noGrp="1"/>
          </p:cNvSpPr>
          <p:nvPr>
            <p:ph type="subTitle" idx="1"/>
          </p:nvPr>
        </p:nvSpPr>
        <p:spPr/>
        <p:txBody>
          <a:bodyPr/>
          <a:lstStyle/>
          <a:p>
            <a:r>
              <a:rPr lang="ja-JP" altLang="en-US">
                <a:latin typeface="ＭＳ ゴシック" panose="020B0609070205080204" pitchFamily="49" charset="-128"/>
                <a:ea typeface="ＭＳ ゴシック" panose="020B0609070205080204" pitchFamily="49" charset="-128"/>
              </a:rPr>
              <a:t>令和〇年〇月</a:t>
            </a:r>
            <a:endParaRPr lang="en-US" altLang="ja-JP">
              <a:latin typeface="ＭＳ ゴシック" panose="020B0609070205080204" pitchFamily="49" charset="-128"/>
              <a:ea typeface="ＭＳ ゴシック" panose="020B0609070205080204" pitchFamily="49" charset="-128"/>
            </a:endParaRPr>
          </a:p>
          <a:p>
            <a:r>
              <a:rPr lang="ja-JP" altLang="en-US">
                <a:latin typeface="ＭＳ ゴシック" panose="020B0609070205080204" pitchFamily="49" charset="-128"/>
                <a:ea typeface="ＭＳ ゴシック" panose="020B0609070205080204" pitchFamily="49" charset="-128"/>
              </a:rPr>
              <a:t>〇〇市</a:t>
            </a:r>
            <a:endParaRPr lang="ja-JP" altLang="en-US" dirty="0">
              <a:latin typeface="ＭＳ ゴシック" panose="020B0609070205080204" pitchFamily="49" charset="-128"/>
              <a:ea typeface="ＭＳ ゴシック" panose="020B0609070205080204" pitchFamily="49" charset="-128"/>
            </a:endParaRPr>
          </a:p>
        </p:txBody>
      </p:sp>
    </p:spTree>
    <p:extLst>
      <p:ext uri="{BB962C8B-B14F-4D97-AF65-F5344CB8AC3E}">
        <p14:creationId xmlns:p14="http://schemas.microsoft.com/office/powerpoint/2010/main" val="403988554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ー 2"/>
          <p:cNvSpPr>
            <a:spLocks noGrp="1"/>
          </p:cNvSpPr>
          <p:nvPr>
            <p:ph type="sldNum" sz="quarter" idx="12"/>
          </p:nvPr>
        </p:nvSpPr>
        <p:spPr/>
        <p:txBody>
          <a:bodyPr/>
          <a:lstStyle/>
          <a:p>
            <a:fld id="{BFD65F44-1B0C-4482-8225-48E4A39D03D8}" type="slidenum">
              <a:rPr kumimoji="1" lang="ja-JP" altLang="en-US" smtClean="0"/>
              <a:t>2</a:t>
            </a:fld>
            <a:endParaRPr kumimoji="1" lang="ja-JP" altLang="en-US"/>
          </a:p>
        </p:txBody>
      </p:sp>
      <p:graphicFrame>
        <p:nvGraphicFramePr>
          <p:cNvPr id="4" name="Group 155"/>
          <p:cNvGraphicFramePr>
            <a:graphicFrameLocks/>
          </p:cNvGraphicFramePr>
          <p:nvPr>
            <p:extLst>
              <p:ext uri="{D42A27DB-BD31-4B8C-83A1-F6EECF244321}">
                <p14:modId xmlns:p14="http://schemas.microsoft.com/office/powerpoint/2010/main" val="617102855"/>
              </p:ext>
            </p:extLst>
          </p:nvPr>
        </p:nvGraphicFramePr>
        <p:xfrm>
          <a:off x="417513" y="1476375"/>
          <a:ext cx="4356000" cy="2808000"/>
        </p:xfrm>
        <a:graphic>
          <a:graphicData uri="http://schemas.openxmlformats.org/drawingml/2006/table">
            <a:tbl>
              <a:tblPr/>
              <a:tblGrid>
                <a:gridCol w="4356000">
                  <a:extLst>
                    <a:ext uri="{9D8B030D-6E8A-4147-A177-3AD203B41FA5}">
                      <a16:colId xmlns:a16="http://schemas.microsoft.com/office/drawing/2014/main" val="20000"/>
                    </a:ext>
                  </a:extLst>
                </a:gridCol>
              </a:tblGrid>
              <a:tr h="468000">
                <a:tc>
                  <a:txBody>
                    <a:bodyPr/>
                    <a:lstStyle/>
                    <a:p>
                      <a:pPr marL="0" marR="0" lvl="0" indent="0" algn="l" defTabSz="914400" rtl="0" eaLnBrk="1" fontAlgn="base" latinLnBrk="0" hangingPunct="1">
                        <a:lnSpc>
                          <a:spcPct val="106000"/>
                        </a:lnSpc>
                        <a:spcBef>
                          <a:spcPct val="0"/>
                        </a:spcBef>
                        <a:spcAft>
                          <a:spcPct val="0"/>
                        </a:spcAft>
                        <a:buClr>
                          <a:schemeClr val="tx1"/>
                        </a:buClr>
                        <a:buSzPct val="80000"/>
                        <a:buFont typeface="Wingdings" pitchFamily="2" charset="2"/>
                        <a:buNone/>
                        <a:tabLst>
                          <a:tab pos="4127500" algn="r"/>
                        </a:tabLst>
                      </a:pPr>
                      <a:r>
                        <a:rPr kumimoji="0" lang="ja-JP" altLang="en-US" sz="1200" b="0" i="0" u="none" strike="noStrike" cap="none" normalizeH="0" baseline="0" dirty="0" smtClean="0">
                          <a:ln>
                            <a:noFill/>
                          </a:ln>
                          <a:solidFill>
                            <a:schemeClr val="tx1"/>
                          </a:solidFill>
                          <a:effectLst/>
                          <a:latin typeface="Arial" charset="0"/>
                          <a:ea typeface="ＭＳ Ｐゴシック" pitchFamily="50" charset="-128"/>
                        </a:rPr>
                        <a:t>１．基礎情報</a:t>
                      </a:r>
                      <a:r>
                        <a:rPr kumimoji="0" lang="en-US" altLang="ja-JP" sz="1200" b="0" i="0" u="none" strike="noStrike" cap="none" normalizeH="0" baseline="0" dirty="0" smtClean="0">
                          <a:ln>
                            <a:noFill/>
                          </a:ln>
                          <a:solidFill>
                            <a:schemeClr val="tx1"/>
                          </a:solidFill>
                          <a:effectLst/>
                          <a:latin typeface="Arial" charset="0"/>
                          <a:ea typeface="ＭＳ Ｐゴシック" pitchFamily="50" charset="-128"/>
                        </a:rPr>
                        <a:t>	XX</a:t>
                      </a:r>
                    </a:p>
                  </a:txBody>
                  <a:tcPr marL="72000" marR="72000" marT="72000" marB="72000" anchor="ctr" horzOverflow="overflow">
                    <a:lnL cap="flat">
                      <a:noFill/>
                    </a:lnL>
                    <a:lnR cap="flat">
                      <a:noFill/>
                    </a:lnR>
                    <a:lnT cap="flat">
                      <a:noFill/>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468000">
                <a:tc>
                  <a:txBody>
                    <a:bodyPr/>
                    <a:lstStyle/>
                    <a:p>
                      <a:pPr marL="0" marR="0" lvl="0" indent="0" algn="l" defTabSz="914400" rtl="0" eaLnBrk="1" fontAlgn="base" latinLnBrk="0" hangingPunct="1">
                        <a:lnSpc>
                          <a:spcPct val="106000"/>
                        </a:lnSpc>
                        <a:spcBef>
                          <a:spcPct val="0"/>
                        </a:spcBef>
                        <a:spcAft>
                          <a:spcPct val="0"/>
                        </a:spcAft>
                        <a:buClr>
                          <a:schemeClr val="tx1"/>
                        </a:buClr>
                        <a:buSzPct val="80000"/>
                        <a:buFont typeface="Wingdings" pitchFamily="2" charset="2"/>
                        <a:buNone/>
                        <a:tabLst>
                          <a:tab pos="4127500" algn="r"/>
                        </a:tabLst>
                      </a:pPr>
                      <a:r>
                        <a:rPr kumimoji="0" lang="ja-JP" altLang="en-US" sz="1200" b="0" i="0" u="none" strike="noStrike" cap="none" normalizeH="0" baseline="0" dirty="0" smtClean="0">
                          <a:ln>
                            <a:noFill/>
                          </a:ln>
                          <a:solidFill>
                            <a:schemeClr val="tx1"/>
                          </a:solidFill>
                          <a:effectLst/>
                          <a:latin typeface="Arial" charset="0"/>
                          <a:ea typeface="ＭＳ Ｐゴシック" pitchFamily="50" charset="-128"/>
                        </a:rPr>
                        <a:t>２．上位計画</a:t>
                      </a:r>
                      <a:r>
                        <a:rPr kumimoji="0" lang="en-US" altLang="ja-JP" sz="1200" b="0" i="0" u="none" strike="noStrike" cap="none" normalizeH="0" baseline="0" dirty="0" smtClean="0">
                          <a:ln>
                            <a:noFill/>
                          </a:ln>
                          <a:solidFill>
                            <a:schemeClr val="tx1"/>
                          </a:solidFill>
                          <a:effectLst/>
                          <a:latin typeface="Arial" charset="0"/>
                          <a:ea typeface="ＭＳ Ｐゴシック" pitchFamily="50" charset="-128"/>
                        </a:rPr>
                        <a:t>	XX</a:t>
                      </a:r>
                    </a:p>
                  </a:txBody>
                  <a:tcPr marL="72000" marR="72000" marT="72000" marB="72000" anchor="ctr" horzOverflow="overflow">
                    <a:lnL cap="flat">
                      <a:noFill/>
                    </a:lnL>
                    <a:lnR cap="flat">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68000">
                <a:tc>
                  <a:txBody>
                    <a:bodyPr/>
                    <a:lstStyle/>
                    <a:p>
                      <a:pPr marL="0" marR="0" lvl="0" indent="0" algn="l" defTabSz="914400" rtl="0" eaLnBrk="1" fontAlgn="base" latinLnBrk="0" hangingPunct="1">
                        <a:lnSpc>
                          <a:spcPct val="106000"/>
                        </a:lnSpc>
                        <a:spcBef>
                          <a:spcPct val="0"/>
                        </a:spcBef>
                        <a:spcAft>
                          <a:spcPct val="0"/>
                        </a:spcAft>
                        <a:buClr>
                          <a:schemeClr val="tx1"/>
                        </a:buClr>
                        <a:buSzPct val="80000"/>
                        <a:buFont typeface="Wingdings" pitchFamily="2" charset="2"/>
                        <a:buNone/>
                        <a:tabLst>
                          <a:tab pos="4127500" algn="r"/>
                        </a:tabLst>
                      </a:pPr>
                      <a:r>
                        <a:rPr kumimoji="0" lang="ja-JP" altLang="en-US" sz="1200" b="0" i="0" u="none" strike="noStrike" cap="none" normalizeH="0" baseline="0" dirty="0" smtClean="0">
                          <a:ln>
                            <a:noFill/>
                          </a:ln>
                          <a:solidFill>
                            <a:schemeClr val="tx1"/>
                          </a:solidFill>
                          <a:effectLst/>
                          <a:latin typeface="Arial" charset="0"/>
                          <a:ea typeface="ＭＳ Ｐゴシック" pitchFamily="50" charset="-128"/>
                        </a:rPr>
                        <a:t>３．施設概要</a:t>
                      </a:r>
                      <a:r>
                        <a:rPr kumimoji="0" lang="en-US" altLang="ja-JP" sz="1200" b="0" i="0" u="none" strike="noStrike" cap="none" normalizeH="0" baseline="0" dirty="0" smtClean="0">
                          <a:ln>
                            <a:noFill/>
                          </a:ln>
                          <a:solidFill>
                            <a:schemeClr val="tx1"/>
                          </a:solidFill>
                          <a:effectLst/>
                          <a:latin typeface="Arial" charset="0"/>
                          <a:ea typeface="ＭＳ Ｐゴシック" pitchFamily="50" charset="-128"/>
                        </a:rPr>
                        <a:t>	XX</a:t>
                      </a:r>
                    </a:p>
                  </a:txBody>
                  <a:tcPr marL="72000" marR="72000" marT="72000" marB="72000" anchor="ctr" horzOverflow="overflow">
                    <a:lnL cap="flat">
                      <a:noFill/>
                    </a:lnL>
                    <a:lnR cap="flat">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468000">
                <a:tc>
                  <a:txBody>
                    <a:bodyPr/>
                    <a:lstStyle/>
                    <a:p>
                      <a:pPr marL="0" marR="0" lvl="0" indent="0" algn="l" defTabSz="914400" rtl="0" eaLnBrk="1" fontAlgn="base" latinLnBrk="0" hangingPunct="1">
                        <a:lnSpc>
                          <a:spcPct val="106000"/>
                        </a:lnSpc>
                        <a:spcBef>
                          <a:spcPct val="0"/>
                        </a:spcBef>
                        <a:spcAft>
                          <a:spcPct val="0"/>
                        </a:spcAft>
                        <a:buClr>
                          <a:schemeClr val="tx1"/>
                        </a:buClr>
                        <a:buSzPct val="80000"/>
                        <a:buFont typeface="Wingdings" pitchFamily="2" charset="2"/>
                        <a:buNone/>
                        <a:tabLst>
                          <a:tab pos="4127500" algn="r"/>
                        </a:tabLst>
                        <a:defRPr/>
                      </a:pPr>
                      <a:r>
                        <a:rPr kumimoji="0" lang="ja-JP" altLang="en-US" sz="1200" b="0" i="0" u="none" strike="noStrike" cap="none" normalizeH="0" baseline="0" dirty="0" smtClean="0">
                          <a:ln>
                            <a:noFill/>
                          </a:ln>
                          <a:solidFill>
                            <a:schemeClr val="tx1"/>
                          </a:solidFill>
                          <a:effectLst/>
                          <a:latin typeface="Arial" charset="0"/>
                          <a:ea typeface="ＭＳ Ｐゴシック" pitchFamily="50" charset="-128"/>
                        </a:rPr>
                        <a:t>４．運営維持管理状況</a:t>
                      </a:r>
                      <a:r>
                        <a:rPr kumimoji="0" lang="en-US" altLang="ja-JP" sz="1200" b="0" i="0" u="none" strike="noStrike" cap="none" normalizeH="0" baseline="0" dirty="0" smtClean="0">
                          <a:ln>
                            <a:noFill/>
                          </a:ln>
                          <a:solidFill>
                            <a:schemeClr val="tx1"/>
                          </a:solidFill>
                          <a:effectLst/>
                          <a:latin typeface="Arial" charset="0"/>
                          <a:ea typeface="ＭＳ Ｐゴシック" pitchFamily="50" charset="-128"/>
                        </a:rPr>
                        <a:t>	XX</a:t>
                      </a:r>
                    </a:p>
                  </a:txBody>
                  <a:tcPr marL="72000" marR="72000" marT="72000" marB="72000" anchor="ctr" horzOverflow="overflow">
                    <a:lnL cap="flat">
                      <a:noFill/>
                    </a:lnL>
                    <a:lnR cap="flat">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468000">
                <a:tc>
                  <a:txBody>
                    <a:bodyPr/>
                    <a:lstStyle/>
                    <a:p>
                      <a:pPr marL="0" marR="0" lvl="0" indent="0" algn="l" defTabSz="914400" rtl="0" eaLnBrk="1" fontAlgn="base" latinLnBrk="0" hangingPunct="1">
                        <a:lnSpc>
                          <a:spcPct val="106000"/>
                        </a:lnSpc>
                        <a:spcBef>
                          <a:spcPct val="0"/>
                        </a:spcBef>
                        <a:spcAft>
                          <a:spcPct val="0"/>
                        </a:spcAft>
                        <a:buClr>
                          <a:schemeClr val="tx1"/>
                        </a:buClr>
                        <a:buSzPct val="80000"/>
                        <a:buFont typeface="Wingdings" pitchFamily="2" charset="2"/>
                        <a:buNone/>
                        <a:tabLst>
                          <a:tab pos="4127500" algn="r"/>
                        </a:tabLst>
                        <a:defRPr/>
                      </a:pPr>
                      <a:r>
                        <a:rPr kumimoji="0" lang="ja-JP" altLang="en-US" sz="1200" b="0" i="0" u="none" strike="noStrike" cap="none" normalizeH="0" baseline="0" dirty="0" smtClean="0">
                          <a:ln>
                            <a:noFill/>
                          </a:ln>
                          <a:solidFill>
                            <a:schemeClr val="tx1"/>
                          </a:solidFill>
                          <a:effectLst/>
                          <a:latin typeface="Arial" charset="0"/>
                          <a:ea typeface="ＭＳ Ｐゴシック" pitchFamily="50" charset="-128"/>
                        </a:rPr>
                        <a:t>５．周辺環境・類似施設</a:t>
                      </a:r>
                      <a:r>
                        <a:rPr kumimoji="0" lang="en-US" altLang="ja-JP" sz="1200" b="0" i="0" u="none" strike="noStrike" cap="none" normalizeH="0" baseline="0" dirty="0" smtClean="0">
                          <a:ln>
                            <a:noFill/>
                          </a:ln>
                          <a:solidFill>
                            <a:schemeClr val="tx1"/>
                          </a:solidFill>
                          <a:effectLst/>
                          <a:latin typeface="Arial" charset="0"/>
                          <a:ea typeface="ＭＳ Ｐゴシック" pitchFamily="50" charset="-128"/>
                        </a:rPr>
                        <a:t>	XX</a:t>
                      </a:r>
                    </a:p>
                  </a:txBody>
                  <a:tcPr marL="72000" marR="72000" marT="72000" marB="72000" anchor="ctr" horzOverflow="overflow">
                    <a:lnL cap="flat">
                      <a:noFill/>
                    </a:lnL>
                    <a:lnR cap="flat">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440995316"/>
                  </a:ext>
                </a:extLst>
              </a:tr>
              <a:tr h="468000">
                <a:tc>
                  <a:txBody>
                    <a:bodyPr/>
                    <a:lstStyle/>
                    <a:p>
                      <a:pPr marL="0" marR="0" lvl="0" indent="0" algn="l" defTabSz="914400" rtl="0" eaLnBrk="1" fontAlgn="base" latinLnBrk="0" hangingPunct="1">
                        <a:lnSpc>
                          <a:spcPct val="106000"/>
                        </a:lnSpc>
                        <a:spcBef>
                          <a:spcPct val="0"/>
                        </a:spcBef>
                        <a:spcAft>
                          <a:spcPct val="0"/>
                        </a:spcAft>
                        <a:buClr>
                          <a:schemeClr val="tx1"/>
                        </a:buClr>
                        <a:buSzPct val="80000"/>
                        <a:buFont typeface="Wingdings" pitchFamily="2" charset="2"/>
                        <a:buNone/>
                        <a:tabLst>
                          <a:tab pos="4127500" algn="r"/>
                        </a:tabLst>
                        <a:defRPr/>
                      </a:pPr>
                      <a:r>
                        <a:rPr kumimoji="0" lang="ja-JP" altLang="en-US" sz="1200" b="0" i="0" u="none" strike="noStrike" cap="none" normalizeH="0" baseline="0" dirty="0" smtClean="0">
                          <a:ln>
                            <a:noFill/>
                          </a:ln>
                          <a:solidFill>
                            <a:schemeClr val="tx1"/>
                          </a:solidFill>
                          <a:effectLst/>
                          <a:latin typeface="Arial" charset="0"/>
                          <a:ea typeface="ＭＳ Ｐゴシック" pitchFamily="50" charset="-128"/>
                        </a:rPr>
                        <a:t>６．事業の課題、民間に期待する点</a:t>
                      </a:r>
                      <a:r>
                        <a:rPr kumimoji="0" lang="en-US" altLang="ja-JP" sz="1200" b="0" i="0" u="none" strike="noStrike" cap="none" normalizeH="0" baseline="0" dirty="0" smtClean="0">
                          <a:ln>
                            <a:noFill/>
                          </a:ln>
                          <a:solidFill>
                            <a:schemeClr val="tx1"/>
                          </a:solidFill>
                          <a:effectLst/>
                          <a:latin typeface="Arial" charset="0"/>
                          <a:ea typeface="ＭＳ Ｐゴシック" pitchFamily="50" charset="-128"/>
                        </a:rPr>
                        <a:t>	XX</a:t>
                      </a:r>
                    </a:p>
                  </a:txBody>
                  <a:tcPr marL="72000" marR="72000" marT="72000" marB="72000" anchor="ctr" horzOverflow="overflow">
                    <a:lnL cap="flat">
                      <a:noFill/>
                    </a:lnL>
                    <a:lnR cap="flat">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Tree>
    <p:extLst>
      <p:ext uri="{BB962C8B-B14F-4D97-AF65-F5344CB8AC3E}">
        <p14:creationId xmlns:p14="http://schemas.microsoft.com/office/powerpoint/2010/main" val="403375247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p:cNvSpPr>
            <a:spLocks noGrp="1"/>
          </p:cNvSpPr>
          <p:nvPr>
            <p:ph type="title"/>
          </p:nvPr>
        </p:nvSpPr>
        <p:spPr/>
        <p:txBody>
          <a:bodyPr>
            <a:normAutofit/>
          </a:bodyPr>
          <a:lstStyle/>
          <a:p>
            <a:r>
              <a:rPr lang="ja-JP" altLang="en-US" dirty="0" smtClean="0"/>
              <a:t>１</a:t>
            </a:r>
            <a:r>
              <a:rPr lang="ja-JP" altLang="en-US" dirty="0" smtClean="0"/>
              <a:t>．</a:t>
            </a:r>
            <a:r>
              <a:rPr kumimoji="1" lang="ja-JP" altLang="en-US" sz="2400" dirty="0" smtClean="0"/>
              <a:t>基礎情報</a:t>
            </a:r>
            <a:endParaRPr kumimoji="1" lang="ja-JP" altLang="en-US" sz="2400" dirty="0"/>
          </a:p>
        </p:txBody>
      </p:sp>
      <p:sp>
        <p:nvSpPr>
          <p:cNvPr id="5" name="スライド番号プレースホルダー 4"/>
          <p:cNvSpPr>
            <a:spLocks noGrp="1"/>
          </p:cNvSpPr>
          <p:nvPr>
            <p:ph type="sldNum" sz="quarter" idx="12"/>
          </p:nvPr>
        </p:nvSpPr>
        <p:spPr/>
        <p:txBody>
          <a:bodyPr/>
          <a:lstStyle/>
          <a:p>
            <a:fld id="{BFD65F44-1B0C-4482-8225-48E4A39D03D8}" type="slidenum">
              <a:rPr kumimoji="1" lang="ja-JP" altLang="en-US" smtClean="0"/>
              <a:t>3</a:t>
            </a:fld>
            <a:endParaRPr kumimoji="1" lang="ja-JP" altLang="en-US"/>
          </a:p>
        </p:txBody>
      </p:sp>
      <p:sp>
        <p:nvSpPr>
          <p:cNvPr id="12" name="テキスト プレースホルダー 7"/>
          <p:cNvSpPr txBox="1">
            <a:spLocks/>
          </p:cNvSpPr>
          <p:nvPr/>
        </p:nvSpPr>
        <p:spPr bwMode="gray">
          <a:xfrm>
            <a:off x="628650" y="1366689"/>
            <a:ext cx="3771900" cy="432000"/>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None/>
            </a:pPr>
            <a:r>
              <a:rPr lang="ja-JP" altLang="en-US" sz="2000" b="1" dirty="0" smtClean="0">
                <a:latin typeface="ＭＳ Ｐゴシック" panose="020B0600070205080204" pitchFamily="50" charset="-128"/>
                <a:ea typeface="ＭＳ Ｐゴシック" panose="020B0600070205080204" pitchFamily="50" charset="-128"/>
              </a:rPr>
              <a:t>位置関係</a:t>
            </a:r>
            <a:endParaRPr lang="ja-JP" altLang="en-US" sz="2000" b="1" dirty="0">
              <a:latin typeface="ＭＳ Ｐゴシック" panose="020B0600070205080204" pitchFamily="50" charset="-128"/>
              <a:ea typeface="ＭＳ Ｐゴシック" panose="020B0600070205080204" pitchFamily="50" charset="-128"/>
            </a:endParaRPr>
          </a:p>
        </p:txBody>
      </p:sp>
      <p:graphicFrame>
        <p:nvGraphicFramePr>
          <p:cNvPr id="13" name="表 12"/>
          <p:cNvGraphicFramePr>
            <a:graphicFrameLocks noGrp="1"/>
          </p:cNvGraphicFramePr>
          <p:nvPr>
            <p:custDataLst>
              <p:tags r:id="rId1"/>
            </p:custDataLst>
            <p:extLst>
              <p:ext uri="{D42A27DB-BD31-4B8C-83A1-F6EECF244321}">
                <p14:modId xmlns:p14="http://schemas.microsoft.com/office/powerpoint/2010/main" val="3132774055"/>
              </p:ext>
            </p:extLst>
          </p:nvPr>
        </p:nvGraphicFramePr>
        <p:xfrm>
          <a:off x="628650" y="1818065"/>
          <a:ext cx="3771900" cy="1856397"/>
        </p:xfrm>
        <a:graphic>
          <a:graphicData uri="http://schemas.openxmlformats.org/drawingml/2006/table">
            <a:tbl>
              <a:tblPr firstRow="1" bandRow="1">
                <a:tableStyleId>{5C22544A-7EE6-4342-B048-85BDC9FD1C3A}</a:tableStyleId>
              </a:tblPr>
              <a:tblGrid>
                <a:gridCol w="3771900">
                  <a:extLst>
                    <a:ext uri="{9D8B030D-6E8A-4147-A177-3AD203B41FA5}">
                      <a16:colId xmlns:a16="http://schemas.microsoft.com/office/drawing/2014/main" val="20000"/>
                    </a:ext>
                  </a:extLst>
                </a:gridCol>
              </a:tblGrid>
              <a:tr h="261322">
                <a:tc>
                  <a:txBody>
                    <a:bodyPr/>
                    <a:lstStyle/>
                    <a:p>
                      <a:pPr marL="0" indent="0" defTabSz="180181"/>
                      <a:r>
                        <a:rPr kumimoji="1" lang="ja-JP" altLang="en-US" sz="1400" b="1" dirty="0" smtClean="0">
                          <a:solidFill>
                            <a:srgbClr val="000000"/>
                          </a:solidFill>
                          <a:latin typeface="ＭＳ Ｐゴシック" panose="020B0600070205080204" pitchFamily="50" charset="-128"/>
                          <a:ea typeface="ＭＳ Ｐゴシック" panose="020B0600070205080204" pitchFamily="50" charset="-128"/>
                        </a:rPr>
                        <a:t>（自治体名称）概要</a:t>
                      </a:r>
                      <a:endParaRPr kumimoji="1" lang="ja-JP" altLang="en-US" sz="1400" b="1" dirty="0">
                        <a:solidFill>
                          <a:srgbClr val="000000"/>
                        </a:solidFill>
                        <a:latin typeface="ＭＳ Ｐゴシック" panose="020B0600070205080204" pitchFamily="50" charset="-128"/>
                        <a:ea typeface="ＭＳ Ｐゴシック" panose="020B0600070205080204" pitchFamily="50" charset="-128"/>
                      </a:endParaRPr>
                    </a:p>
                  </a:txBody>
                  <a:tcPr marL="107998" marT="107998">
                    <a:lnL w="12700" cmpd="sng">
                      <a:solidFill>
                        <a:schemeClr val="lt1"/>
                      </a:solidFill>
                    </a:lnL>
                    <a:lnR w="12700" cmpd="sng">
                      <a:solidFill>
                        <a:schemeClr val="lt1"/>
                      </a:solidFill>
                    </a:lnR>
                    <a:lnT w="12700" cap="flat" cmpd="sng" algn="ctr">
                      <a:solidFill>
                        <a:schemeClr val="tx1"/>
                      </a:solidFill>
                      <a:prstDash val="solid"/>
                      <a:round/>
                      <a:headEnd type="none" w="med" len="med"/>
                      <a:tailEnd type="none" w="med" len="med"/>
                    </a:lnT>
                    <a:lnB w="38100" cmpd="sng">
                      <a:solidFill>
                        <a:schemeClr val="lt1"/>
                      </a:solidFill>
                    </a:lnB>
                    <a:noFill/>
                  </a:tcPr>
                </a:tc>
                <a:extLst>
                  <a:ext uri="{0D108BD9-81ED-4DB2-BD59-A6C34878D82A}">
                    <a16:rowId xmlns:a16="http://schemas.microsoft.com/office/drawing/2014/main" val="10000"/>
                  </a:ext>
                </a:extLst>
              </a:tr>
              <a:tr h="815088">
                <a:tc>
                  <a:txBody>
                    <a:bodyPr/>
                    <a:lstStyle/>
                    <a:p>
                      <a:pPr marL="0" indent="0" algn="l" defTabSz="180181" rtl="0" eaLnBrk="1" latinLnBrk="0" hangingPunct="1">
                        <a:spcAft>
                          <a:spcPts val="600"/>
                        </a:spcAft>
                        <a:buNone/>
                      </a:pPr>
                      <a:r>
                        <a:rPr kumimoji="1" lang="ja-JP" altLang="en-US" sz="1400" b="0" dirty="0" smtClean="0">
                          <a:solidFill>
                            <a:srgbClr val="000000"/>
                          </a:solidFill>
                          <a:latin typeface="ＭＳ Ｐゴシック" panose="020B0600070205080204" pitchFamily="50" charset="-128"/>
                          <a:ea typeface="ＭＳ Ｐゴシック" panose="020B0600070205080204" pitchFamily="50" charset="-128"/>
                        </a:rPr>
                        <a:t>・　面　積  ： ㎢　　　　　　　</a:t>
                      </a:r>
                      <a:endParaRPr kumimoji="1" lang="en-US" altLang="ja-JP" sz="1400" b="0" dirty="0" smtClean="0">
                        <a:solidFill>
                          <a:srgbClr val="000000"/>
                        </a:solidFill>
                        <a:latin typeface="ＭＳ Ｐゴシック" panose="020B0600070205080204" pitchFamily="50" charset="-128"/>
                        <a:ea typeface="ＭＳ Ｐゴシック" panose="020B0600070205080204" pitchFamily="50" charset="-128"/>
                      </a:endParaRPr>
                    </a:p>
                    <a:p>
                      <a:pPr marL="0" marR="0" lvl="0" indent="0" algn="l" defTabSz="180181" rtl="0" eaLnBrk="1" fontAlgn="auto" latinLnBrk="0" hangingPunct="1">
                        <a:lnSpc>
                          <a:spcPct val="100000"/>
                        </a:lnSpc>
                        <a:spcBef>
                          <a:spcPts val="0"/>
                        </a:spcBef>
                        <a:spcAft>
                          <a:spcPts val="600"/>
                        </a:spcAft>
                        <a:buClrTx/>
                        <a:buSzTx/>
                        <a:buFontTx/>
                        <a:buNone/>
                        <a:tabLst/>
                        <a:defRPr/>
                      </a:pPr>
                      <a:r>
                        <a:rPr kumimoji="1" lang="ja-JP" altLang="en-US" sz="1400" b="0" dirty="0" smtClean="0">
                          <a:solidFill>
                            <a:srgbClr val="000000"/>
                          </a:solidFill>
                          <a:latin typeface="ＭＳ Ｐゴシック" panose="020B0600070205080204" pitchFamily="50" charset="-128"/>
                          <a:ea typeface="ＭＳ Ｐゴシック" panose="020B0600070205080204" pitchFamily="50" charset="-128"/>
                        </a:rPr>
                        <a:t>・　人　口  ：  人（令和●年●月）</a:t>
                      </a:r>
                      <a:endParaRPr kumimoji="1" lang="en-US" altLang="ja-JP" sz="1400" b="0" dirty="0" smtClean="0">
                        <a:solidFill>
                          <a:srgbClr val="000000"/>
                        </a:solidFill>
                        <a:latin typeface="ＭＳ Ｐゴシック" panose="020B0600070205080204" pitchFamily="50" charset="-128"/>
                        <a:ea typeface="ＭＳ Ｐゴシック" panose="020B0600070205080204" pitchFamily="50" charset="-128"/>
                      </a:endParaRPr>
                    </a:p>
                    <a:p>
                      <a:pPr marL="0" indent="0" algn="l" defTabSz="180181" rtl="0" eaLnBrk="1" latinLnBrk="0" hangingPunct="1">
                        <a:spcAft>
                          <a:spcPts val="600"/>
                        </a:spcAft>
                        <a:buNone/>
                      </a:pPr>
                      <a:r>
                        <a:rPr kumimoji="1" lang="ja-JP" altLang="en-US" sz="1400" b="0" dirty="0" smtClean="0">
                          <a:solidFill>
                            <a:srgbClr val="000000"/>
                          </a:solidFill>
                          <a:latin typeface="ＭＳ Ｐゴシック" panose="020B0600070205080204" pitchFamily="50" charset="-128"/>
                          <a:ea typeface="ＭＳ Ｐゴシック" panose="020B0600070205080204" pitchFamily="50" charset="-128"/>
                        </a:rPr>
                        <a:t>・</a:t>
                      </a:r>
                      <a:r>
                        <a:rPr kumimoji="1" lang="ja-JP" altLang="en-US" sz="1400" b="0" dirty="0" smtClean="0">
                          <a:solidFill>
                            <a:srgbClr val="000000"/>
                          </a:solidFill>
                          <a:latin typeface="ＭＳ Ｐゴシック" panose="020B0600070205080204" pitchFamily="50" charset="-128"/>
                          <a:ea typeface="ＭＳ Ｐゴシック" panose="020B0600070205080204" pitchFamily="50" charset="-128"/>
                        </a:rPr>
                        <a:t>　世帯数  ： </a:t>
                      </a:r>
                      <a:r>
                        <a:rPr kumimoji="1" lang="ja-JP" altLang="en-US" sz="1400" b="0" dirty="0" smtClean="0">
                          <a:solidFill>
                            <a:srgbClr val="000000"/>
                          </a:solidFill>
                          <a:latin typeface="ＭＳ Ｐゴシック" panose="020B0600070205080204" pitchFamily="50" charset="-128"/>
                          <a:ea typeface="ＭＳ Ｐゴシック" panose="020B0600070205080204" pitchFamily="50" charset="-128"/>
                        </a:rPr>
                        <a:t>世帯</a:t>
                      </a:r>
                      <a:endParaRPr kumimoji="1" lang="en-US" altLang="ja-JP" sz="1400" b="0" dirty="0" smtClean="0">
                        <a:solidFill>
                          <a:srgbClr val="000000"/>
                        </a:solidFill>
                        <a:latin typeface="ＭＳ Ｐゴシック" panose="020B0600070205080204" pitchFamily="50" charset="-128"/>
                        <a:ea typeface="ＭＳ Ｐゴシック" panose="020B0600070205080204" pitchFamily="50" charset="-128"/>
                      </a:endParaRPr>
                    </a:p>
                    <a:p>
                      <a:pPr marL="0" indent="0" algn="l" defTabSz="180181" rtl="0" eaLnBrk="1" latinLnBrk="0" hangingPunct="1">
                        <a:spcAft>
                          <a:spcPts val="600"/>
                        </a:spcAft>
                        <a:buNone/>
                      </a:pPr>
                      <a:r>
                        <a:rPr kumimoji="1" lang="ja-JP" altLang="en-US" sz="1400" b="0" dirty="0" smtClean="0">
                          <a:solidFill>
                            <a:srgbClr val="000000"/>
                          </a:solidFill>
                          <a:latin typeface="ＭＳ Ｐゴシック" panose="020B0600070205080204" pitchFamily="50" charset="-128"/>
                          <a:ea typeface="ＭＳ Ｐゴシック" panose="020B0600070205080204" pitchFamily="50" charset="-128"/>
                        </a:rPr>
                        <a:t>・　</a:t>
                      </a:r>
                      <a:r>
                        <a:rPr kumimoji="1" lang="ja-JP" altLang="en-US" sz="1400" b="0" dirty="0" smtClean="0">
                          <a:solidFill>
                            <a:srgbClr val="000000"/>
                          </a:solidFill>
                          <a:latin typeface="ＭＳ Ｐゴシック" panose="020B0600070205080204" pitchFamily="50" charset="-128"/>
                          <a:ea typeface="ＭＳ Ｐゴシック" panose="020B0600070205080204" pitchFamily="50" charset="-128"/>
                        </a:rPr>
                        <a:t>観光入込数：（海外）　人</a:t>
                      </a:r>
                      <a:endParaRPr kumimoji="1" lang="en-US" altLang="ja-JP" sz="1400" b="0" dirty="0" smtClean="0">
                        <a:solidFill>
                          <a:srgbClr val="000000"/>
                        </a:solidFill>
                        <a:latin typeface="ＭＳ Ｐゴシック" panose="020B0600070205080204" pitchFamily="50" charset="-128"/>
                        <a:ea typeface="ＭＳ Ｐゴシック" panose="020B0600070205080204" pitchFamily="50" charset="-128"/>
                      </a:endParaRPr>
                    </a:p>
                    <a:p>
                      <a:pPr marL="0" indent="0" algn="l" defTabSz="180181" rtl="0" eaLnBrk="1" latinLnBrk="0" hangingPunct="1">
                        <a:spcAft>
                          <a:spcPts val="600"/>
                        </a:spcAft>
                        <a:buNone/>
                      </a:pPr>
                      <a:r>
                        <a:rPr kumimoji="1" lang="ja-JP" altLang="en-US" sz="1400" b="0" dirty="0" smtClean="0">
                          <a:solidFill>
                            <a:srgbClr val="000000"/>
                          </a:solidFill>
                          <a:latin typeface="ＭＳ Ｐゴシック" panose="020B0600070205080204" pitchFamily="50" charset="-128"/>
                          <a:ea typeface="ＭＳ Ｐゴシック" panose="020B0600070205080204" pitchFamily="50" charset="-128"/>
                        </a:rPr>
                        <a:t>　　　　　　　　　　（国内）　人</a:t>
                      </a:r>
                      <a:endParaRPr kumimoji="1" lang="en-US" altLang="ja-JP" sz="1400" b="0" dirty="0" smtClean="0">
                        <a:solidFill>
                          <a:srgbClr val="000000"/>
                        </a:solidFill>
                        <a:latin typeface="ＭＳ Ｐゴシック" panose="020B0600070205080204" pitchFamily="50" charset="-128"/>
                        <a:ea typeface="ＭＳ Ｐゴシック" panose="020B0600070205080204" pitchFamily="50" charset="-128"/>
                      </a:endParaRPr>
                    </a:p>
                  </a:txBody>
                  <a:tcPr marL="107998" marT="71999">
                    <a:lnL w="12700" cmpd="sng">
                      <a:solidFill>
                        <a:schemeClr val="lt1"/>
                      </a:solidFill>
                    </a:lnL>
                    <a:lnR w="12700" cmpd="sng">
                      <a:solidFill>
                        <a:schemeClr val="lt1"/>
                      </a:solidFill>
                    </a:lnR>
                    <a:lnT w="38100" cmpd="sng">
                      <a:solidFill>
                        <a:schemeClr val="lt1"/>
                      </a:solidFill>
                    </a:lnT>
                    <a:lnB w="12700" cmpd="sng">
                      <a:solidFill>
                        <a:schemeClr val="lt1"/>
                      </a:solidFill>
                    </a:lnB>
                    <a:noFill/>
                  </a:tcPr>
                </a:tc>
                <a:extLst>
                  <a:ext uri="{0D108BD9-81ED-4DB2-BD59-A6C34878D82A}">
                    <a16:rowId xmlns:a16="http://schemas.microsoft.com/office/drawing/2014/main" val="10001"/>
                  </a:ext>
                </a:extLst>
              </a:tr>
            </a:tbl>
          </a:graphicData>
        </a:graphic>
      </p:graphicFrame>
      <p:sp>
        <p:nvSpPr>
          <p:cNvPr id="2" name="正方形/長方形 1"/>
          <p:cNvSpPr/>
          <p:nvPr/>
        </p:nvSpPr>
        <p:spPr>
          <a:xfrm>
            <a:off x="628650" y="3773510"/>
            <a:ext cx="3314700" cy="2765403"/>
          </a:xfrm>
          <a:prstGeom prst="rect">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600" dirty="0" smtClean="0">
                <a:solidFill>
                  <a:schemeClr val="tx1"/>
                </a:solidFill>
                <a:latin typeface="ＭＳ ゴシック" panose="020B0609070205080204" pitchFamily="49" charset="-128"/>
                <a:ea typeface="ＭＳ ゴシック" panose="020B0609070205080204" pitchFamily="49" charset="-128"/>
              </a:rPr>
              <a:t>地図①</a:t>
            </a:r>
            <a:endParaRPr kumimoji="1" lang="en-US" altLang="ja-JP" sz="1600" dirty="0" smtClean="0">
              <a:solidFill>
                <a:schemeClr val="tx1"/>
              </a:solidFill>
              <a:latin typeface="ＭＳ ゴシック" panose="020B0609070205080204" pitchFamily="49" charset="-128"/>
              <a:ea typeface="ＭＳ ゴシック" panose="020B0609070205080204" pitchFamily="49" charset="-128"/>
            </a:endParaRPr>
          </a:p>
          <a:p>
            <a:pPr algn="ctr"/>
            <a:r>
              <a:rPr kumimoji="1" lang="ja-JP" altLang="en-US" sz="1600" dirty="0">
                <a:solidFill>
                  <a:schemeClr val="tx1"/>
                </a:solidFill>
                <a:latin typeface="ＭＳ ゴシック" panose="020B0609070205080204" pitchFamily="49" charset="-128"/>
                <a:ea typeface="ＭＳ ゴシック" panose="020B0609070205080204" pitchFamily="49" charset="-128"/>
              </a:rPr>
              <a:t>日本</a:t>
            </a:r>
            <a:r>
              <a:rPr kumimoji="1" lang="ja-JP" altLang="en-US" sz="1600" dirty="0" smtClean="0">
                <a:solidFill>
                  <a:schemeClr val="tx1"/>
                </a:solidFill>
                <a:latin typeface="ＭＳ ゴシック" panose="020B0609070205080204" pitchFamily="49" charset="-128"/>
                <a:ea typeface="ＭＳ ゴシック" panose="020B0609070205080204" pitchFamily="49" charset="-128"/>
              </a:rPr>
              <a:t>における位置図</a:t>
            </a:r>
            <a:endParaRPr kumimoji="1" lang="ja-JP" altLang="en-US" sz="1600" dirty="0" smtClean="0">
              <a:solidFill>
                <a:schemeClr val="tx1"/>
              </a:solidFill>
              <a:latin typeface="ＭＳ ゴシック" panose="020B0609070205080204" pitchFamily="49" charset="-128"/>
              <a:ea typeface="ＭＳ ゴシック" panose="020B0609070205080204" pitchFamily="49" charset="-128"/>
            </a:endParaRPr>
          </a:p>
        </p:txBody>
      </p:sp>
      <p:sp>
        <p:nvSpPr>
          <p:cNvPr id="14" name="正方形/長方形 13"/>
          <p:cNvSpPr/>
          <p:nvPr/>
        </p:nvSpPr>
        <p:spPr>
          <a:xfrm>
            <a:off x="4800600" y="834179"/>
            <a:ext cx="3314700" cy="2765403"/>
          </a:xfrm>
          <a:prstGeom prst="rect">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600" dirty="0" smtClean="0">
                <a:solidFill>
                  <a:schemeClr val="tx1"/>
                </a:solidFill>
                <a:latin typeface="ＭＳ ゴシック" panose="020B0609070205080204" pitchFamily="49" charset="-128"/>
                <a:ea typeface="ＭＳ ゴシック" panose="020B0609070205080204" pitchFamily="49" charset="-128"/>
              </a:rPr>
              <a:t>地図②</a:t>
            </a:r>
            <a:endParaRPr kumimoji="1" lang="en-US" altLang="ja-JP" sz="1600" dirty="0" smtClean="0">
              <a:solidFill>
                <a:schemeClr val="tx1"/>
              </a:solidFill>
              <a:latin typeface="ＭＳ ゴシック" panose="020B0609070205080204" pitchFamily="49" charset="-128"/>
              <a:ea typeface="ＭＳ ゴシック" panose="020B0609070205080204" pitchFamily="49" charset="-128"/>
            </a:endParaRPr>
          </a:p>
          <a:p>
            <a:pPr algn="ctr"/>
            <a:r>
              <a:rPr kumimoji="1" lang="ja-JP" altLang="en-US" sz="1600" dirty="0" smtClean="0">
                <a:solidFill>
                  <a:schemeClr val="tx1"/>
                </a:solidFill>
                <a:latin typeface="ＭＳ ゴシック" panose="020B0609070205080204" pitchFamily="49" charset="-128"/>
                <a:ea typeface="ＭＳ ゴシック" panose="020B0609070205080204" pitchFamily="49" charset="-128"/>
              </a:rPr>
              <a:t>県内における位置</a:t>
            </a:r>
            <a:endParaRPr kumimoji="1" lang="ja-JP" altLang="en-US" sz="1600" dirty="0" smtClean="0">
              <a:solidFill>
                <a:schemeClr val="tx1"/>
              </a:solidFill>
              <a:latin typeface="ＭＳ ゴシック" panose="020B0609070205080204" pitchFamily="49" charset="-128"/>
              <a:ea typeface="ＭＳ ゴシック" panose="020B0609070205080204" pitchFamily="49" charset="-128"/>
            </a:endParaRPr>
          </a:p>
        </p:txBody>
      </p:sp>
      <p:sp>
        <p:nvSpPr>
          <p:cNvPr id="15" name="正方形/長方形 14"/>
          <p:cNvSpPr/>
          <p:nvPr/>
        </p:nvSpPr>
        <p:spPr>
          <a:xfrm>
            <a:off x="4800600" y="3771107"/>
            <a:ext cx="3314700" cy="2765403"/>
          </a:xfrm>
          <a:prstGeom prst="rect">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600" dirty="0" smtClean="0">
                <a:solidFill>
                  <a:schemeClr val="tx1"/>
                </a:solidFill>
                <a:latin typeface="ＭＳ ゴシック" panose="020B0609070205080204" pitchFamily="49" charset="-128"/>
                <a:ea typeface="ＭＳ ゴシック" panose="020B0609070205080204" pitchFamily="49" charset="-128"/>
              </a:rPr>
              <a:t>地図③</a:t>
            </a:r>
            <a:endParaRPr kumimoji="1" lang="en-US" altLang="ja-JP" sz="1600" dirty="0" smtClean="0">
              <a:solidFill>
                <a:schemeClr val="tx1"/>
              </a:solidFill>
              <a:latin typeface="ＭＳ ゴシック" panose="020B0609070205080204" pitchFamily="49" charset="-128"/>
              <a:ea typeface="ＭＳ ゴシック" panose="020B0609070205080204" pitchFamily="49" charset="-128"/>
            </a:endParaRPr>
          </a:p>
          <a:p>
            <a:pPr algn="ctr"/>
            <a:r>
              <a:rPr kumimoji="1" lang="ja-JP" altLang="en-US" sz="1600" dirty="0" smtClean="0">
                <a:solidFill>
                  <a:schemeClr val="tx1"/>
                </a:solidFill>
                <a:latin typeface="ＭＳ ゴシック" panose="020B0609070205080204" pitchFamily="49" charset="-128"/>
                <a:ea typeface="ＭＳ ゴシック" panose="020B0609070205080204" pitchFamily="49" charset="-128"/>
              </a:rPr>
              <a:t>自治体における対象施設の位置</a:t>
            </a:r>
            <a:endParaRPr kumimoji="1" lang="en-US" altLang="ja-JP" sz="1600" dirty="0" smtClean="0">
              <a:solidFill>
                <a:schemeClr val="tx1"/>
              </a:solidFill>
              <a:latin typeface="ＭＳ ゴシック" panose="020B0609070205080204" pitchFamily="49" charset="-128"/>
              <a:ea typeface="ＭＳ ゴシック" panose="020B0609070205080204" pitchFamily="49" charset="-128"/>
            </a:endParaRPr>
          </a:p>
          <a:p>
            <a:endParaRPr kumimoji="1" lang="en-US" altLang="ja-JP" sz="1600" dirty="0" smtClean="0">
              <a:solidFill>
                <a:schemeClr val="tx1"/>
              </a:solidFill>
              <a:latin typeface="ＭＳ ゴシック" panose="020B0609070205080204" pitchFamily="49" charset="-128"/>
              <a:ea typeface="ＭＳ ゴシック" panose="020B0609070205080204" pitchFamily="49" charset="-128"/>
            </a:endParaRPr>
          </a:p>
          <a:p>
            <a:r>
              <a:rPr kumimoji="1" lang="en-US" altLang="ja-JP" sz="1600" dirty="0" smtClean="0">
                <a:solidFill>
                  <a:schemeClr val="tx1"/>
                </a:solidFill>
                <a:latin typeface="ＭＳ ゴシック" panose="020B0609070205080204" pitchFamily="49" charset="-128"/>
                <a:ea typeface="ＭＳ ゴシック" panose="020B0609070205080204" pitchFamily="49" charset="-128"/>
              </a:rPr>
              <a:t>※</a:t>
            </a:r>
            <a:r>
              <a:rPr kumimoji="1" lang="ja-JP" altLang="en-US" sz="1600" dirty="0" smtClean="0">
                <a:solidFill>
                  <a:schemeClr val="tx1"/>
                </a:solidFill>
                <a:latin typeface="ＭＳ ゴシック" panose="020B0609070205080204" pitchFamily="49" charset="-128"/>
                <a:ea typeface="ＭＳ ゴシック" panose="020B0609070205080204" pitchFamily="49" charset="-128"/>
              </a:rPr>
              <a:t>鉄道、幹線道路、主要施設が分かる地図を添付することが望ましい</a:t>
            </a:r>
            <a:endParaRPr kumimoji="1" lang="en-US" altLang="ja-JP" sz="1600" dirty="0" smtClean="0">
              <a:solidFill>
                <a:schemeClr val="tx1"/>
              </a:solidFill>
              <a:latin typeface="ＭＳ ゴシック" panose="020B0609070205080204" pitchFamily="49" charset="-128"/>
              <a:ea typeface="ＭＳ ゴシック" panose="020B0609070205080204" pitchFamily="49" charset="-128"/>
            </a:endParaRPr>
          </a:p>
        </p:txBody>
      </p:sp>
    </p:spTree>
    <p:extLst>
      <p:ext uri="{BB962C8B-B14F-4D97-AF65-F5344CB8AC3E}">
        <p14:creationId xmlns:p14="http://schemas.microsoft.com/office/powerpoint/2010/main" val="225269216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２．上位計画</a:t>
            </a:r>
            <a:endParaRPr kumimoji="1" lang="ja-JP" altLang="en-US" dirty="0"/>
          </a:p>
        </p:txBody>
      </p:sp>
      <p:sp>
        <p:nvSpPr>
          <p:cNvPr id="3" name="スライド番号プレースホルダー 2"/>
          <p:cNvSpPr>
            <a:spLocks noGrp="1"/>
          </p:cNvSpPr>
          <p:nvPr>
            <p:ph type="sldNum" sz="quarter" idx="12"/>
          </p:nvPr>
        </p:nvSpPr>
        <p:spPr/>
        <p:txBody>
          <a:bodyPr/>
          <a:lstStyle/>
          <a:p>
            <a:fld id="{BFD65F44-1B0C-4482-8225-48E4A39D03D8}" type="slidenum">
              <a:rPr kumimoji="1" lang="ja-JP" altLang="en-US" smtClean="0"/>
              <a:t>4</a:t>
            </a:fld>
            <a:endParaRPr kumimoji="1" lang="ja-JP" altLang="en-US"/>
          </a:p>
        </p:txBody>
      </p:sp>
      <p:sp>
        <p:nvSpPr>
          <p:cNvPr id="9" name="テキスト プレースホルダー 7"/>
          <p:cNvSpPr txBox="1">
            <a:spLocks/>
          </p:cNvSpPr>
          <p:nvPr/>
        </p:nvSpPr>
        <p:spPr bwMode="gray">
          <a:xfrm>
            <a:off x="628650" y="1366689"/>
            <a:ext cx="3771900" cy="432000"/>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None/>
            </a:pPr>
            <a:r>
              <a:rPr lang="ja-JP" altLang="en-US" sz="2000" b="1" dirty="0" smtClean="0">
                <a:latin typeface="ＭＳ Ｐゴシック" panose="020B0600070205080204" pitchFamily="50" charset="-128"/>
                <a:ea typeface="ＭＳ Ｐゴシック" panose="020B0600070205080204" pitchFamily="50" charset="-128"/>
              </a:rPr>
              <a:t>●●●（計画名）</a:t>
            </a:r>
            <a:endParaRPr lang="ja-JP" altLang="en-US" sz="2000" b="1" dirty="0">
              <a:latin typeface="ＭＳ Ｐゴシック" panose="020B0600070205080204" pitchFamily="50" charset="-128"/>
              <a:ea typeface="ＭＳ Ｐゴシック" panose="020B0600070205080204" pitchFamily="50" charset="-128"/>
            </a:endParaRPr>
          </a:p>
        </p:txBody>
      </p:sp>
      <p:sp>
        <p:nvSpPr>
          <p:cNvPr id="10" name="正方形/長方形 9"/>
          <p:cNvSpPr/>
          <p:nvPr/>
        </p:nvSpPr>
        <p:spPr>
          <a:xfrm>
            <a:off x="628650" y="1874444"/>
            <a:ext cx="3595620" cy="3080999"/>
          </a:xfrm>
          <a:prstGeom prst="rect">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kumimoji="1" lang="ja-JP" altLang="en-US" sz="1200" b="1" dirty="0" smtClean="0">
                <a:solidFill>
                  <a:schemeClr val="tx1"/>
                </a:solidFill>
                <a:latin typeface="ＭＳ ゴシック" panose="020B0609070205080204" pitchFamily="49" charset="-128"/>
                <a:ea typeface="ＭＳ ゴシック" panose="020B0609070205080204" pitchFamily="49" charset="-128"/>
              </a:rPr>
              <a:t>１．</a:t>
            </a:r>
            <a:r>
              <a:rPr kumimoji="1" lang="en-US" altLang="ja-JP" sz="1200" b="1" dirty="0" smtClean="0">
                <a:solidFill>
                  <a:schemeClr val="tx1"/>
                </a:solidFill>
                <a:latin typeface="ＭＳ ゴシック" panose="020B0609070205080204" pitchFamily="49" charset="-128"/>
                <a:ea typeface="ＭＳ ゴシック" panose="020B0609070205080204" pitchFamily="49" charset="-128"/>
              </a:rPr>
              <a:t>XXXXXX</a:t>
            </a:r>
          </a:p>
          <a:p>
            <a:r>
              <a:rPr kumimoji="1" lang="ja-JP" altLang="en-US" sz="1200" b="1" dirty="0" smtClean="0">
                <a:solidFill>
                  <a:schemeClr val="tx1"/>
                </a:solidFill>
                <a:latin typeface="ＭＳ ゴシック" panose="020B0609070205080204" pitchFamily="49" charset="-128"/>
                <a:ea typeface="ＭＳ ゴシック" panose="020B0609070205080204" pitchFamily="49" charset="-128"/>
              </a:rPr>
              <a:t> 〇 </a:t>
            </a:r>
            <a:r>
              <a:rPr kumimoji="1" lang="en-US" altLang="ja-JP" sz="1200" b="1" dirty="0" smtClean="0">
                <a:solidFill>
                  <a:schemeClr val="tx1"/>
                </a:solidFill>
                <a:latin typeface="ＭＳ ゴシック" panose="020B0609070205080204" pitchFamily="49" charset="-128"/>
                <a:ea typeface="ＭＳ ゴシック" panose="020B0609070205080204" pitchFamily="49" charset="-128"/>
              </a:rPr>
              <a:t>XXXXXXX</a:t>
            </a:r>
          </a:p>
          <a:p>
            <a:pPr marL="541338" indent="-360363">
              <a:buFont typeface="Arial" panose="020B0604020202020204" pitchFamily="34" charset="0"/>
              <a:buChar char="•"/>
            </a:pPr>
            <a:r>
              <a:rPr kumimoji="1" lang="en-US" altLang="ja-JP" sz="1200" dirty="0" smtClean="0">
                <a:solidFill>
                  <a:schemeClr val="tx1"/>
                </a:solidFill>
                <a:latin typeface="ＭＳ ゴシック" panose="020B0609070205080204" pitchFamily="49" charset="-128"/>
                <a:ea typeface="ＭＳ ゴシック" panose="020B0609070205080204" pitchFamily="49" charset="-128"/>
              </a:rPr>
              <a:t>XXXXXXXXXXXXXXXXXXXXXXXXXXXXXXXXXXXXXXXXXXXXXXXXXXXXXXXXXXXXXXXXXXXXXXXXXX</a:t>
            </a:r>
            <a:endParaRPr kumimoji="1" lang="en-US" altLang="ja-JP" sz="1200" dirty="0" smtClean="0">
              <a:solidFill>
                <a:schemeClr val="tx1"/>
              </a:solidFill>
              <a:latin typeface="ＭＳ ゴシック" panose="020B0609070205080204" pitchFamily="49" charset="-128"/>
              <a:ea typeface="ＭＳ ゴシック" panose="020B0609070205080204" pitchFamily="49" charset="-128"/>
            </a:endParaRPr>
          </a:p>
          <a:p>
            <a:pPr marL="541338" indent="-360363">
              <a:buFont typeface="Arial" panose="020B0604020202020204" pitchFamily="34" charset="0"/>
              <a:buChar char="•"/>
            </a:pPr>
            <a:r>
              <a:rPr kumimoji="1" lang="en-US" altLang="ja-JP" sz="1200" dirty="0" smtClean="0">
                <a:solidFill>
                  <a:schemeClr val="tx1"/>
                </a:solidFill>
                <a:latin typeface="ＭＳ ゴシック" panose="020B0609070205080204" pitchFamily="49" charset="-128"/>
                <a:ea typeface="ＭＳ ゴシック" panose="020B0609070205080204" pitchFamily="49" charset="-128"/>
              </a:rPr>
              <a:t>XXXXXXXXXXXXXXXXXXXXXXXXXXXXXXXXXXXXXXXXXXXXXXXXXXXXXXXXXXXXXXXXXXXXXXXXXX</a:t>
            </a:r>
          </a:p>
          <a:p>
            <a:pPr marL="541338" indent="-360363">
              <a:buFont typeface="Arial" panose="020B0604020202020204" pitchFamily="34" charset="0"/>
              <a:buChar char="•"/>
            </a:pPr>
            <a:r>
              <a:rPr kumimoji="1" lang="en-US" altLang="ja-JP" sz="1200" dirty="0" smtClean="0">
                <a:solidFill>
                  <a:schemeClr val="tx1"/>
                </a:solidFill>
                <a:latin typeface="ＭＳ ゴシック" panose="020B0609070205080204" pitchFamily="49" charset="-128"/>
                <a:ea typeface="ＭＳ ゴシック" panose="020B0609070205080204" pitchFamily="49" charset="-128"/>
              </a:rPr>
              <a:t>XXXXXXXXXXXXXXXXXXXXXXXXXXXXXXXXXXXXXXXXXXXXXXXXXXXXXXXXXXXXXXXXXXXXXXXXXX</a:t>
            </a:r>
          </a:p>
          <a:p>
            <a:r>
              <a:rPr kumimoji="1" lang="ja-JP" altLang="en-US" sz="1200" b="1" dirty="0">
                <a:solidFill>
                  <a:schemeClr val="tx1"/>
                </a:solidFill>
                <a:latin typeface="ＭＳ ゴシック" panose="020B0609070205080204" pitchFamily="49" charset="-128"/>
                <a:ea typeface="ＭＳ ゴシック" panose="020B0609070205080204" pitchFamily="49" charset="-128"/>
              </a:rPr>
              <a:t>２．</a:t>
            </a:r>
            <a:r>
              <a:rPr kumimoji="1" lang="en-US" altLang="ja-JP" sz="1200" b="1" dirty="0">
                <a:solidFill>
                  <a:schemeClr val="tx1"/>
                </a:solidFill>
                <a:latin typeface="ＭＳ ゴシック" panose="020B0609070205080204" pitchFamily="49" charset="-128"/>
                <a:ea typeface="ＭＳ ゴシック" panose="020B0609070205080204" pitchFamily="49" charset="-128"/>
              </a:rPr>
              <a:t>XXXXXX</a:t>
            </a:r>
          </a:p>
          <a:p>
            <a:r>
              <a:rPr kumimoji="1" lang="ja-JP" altLang="en-US" sz="1200" b="1" dirty="0">
                <a:solidFill>
                  <a:schemeClr val="tx1"/>
                </a:solidFill>
                <a:latin typeface="ＭＳ ゴシック" panose="020B0609070205080204" pitchFamily="49" charset="-128"/>
                <a:ea typeface="ＭＳ ゴシック" panose="020B0609070205080204" pitchFamily="49" charset="-128"/>
              </a:rPr>
              <a:t> 〇 </a:t>
            </a:r>
            <a:r>
              <a:rPr kumimoji="1" lang="en-US" altLang="ja-JP" sz="1200" b="1" dirty="0">
                <a:solidFill>
                  <a:schemeClr val="tx1"/>
                </a:solidFill>
                <a:latin typeface="ＭＳ ゴシック" panose="020B0609070205080204" pitchFamily="49" charset="-128"/>
                <a:ea typeface="ＭＳ ゴシック" panose="020B0609070205080204" pitchFamily="49" charset="-128"/>
              </a:rPr>
              <a:t>XXXXXXX</a:t>
            </a:r>
          </a:p>
          <a:p>
            <a:pPr marL="541338" indent="-360363">
              <a:buFont typeface="Arial" panose="020B0604020202020204" pitchFamily="34" charset="0"/>
              <a:buChar char="•"/>
            </a:pPr>
            <a:r>
              <a:rPr kumimoji="1" lang="en-US" altLang="ja-JP" sz="1200" dirty="0">
                <a:solidFill>
                  <a:schemeClr val="tx1"/>
                </a:solidFill>
                <a:latin typeface="ＭＳ ゴシック" panose="020B0609070205080204" pitchFamily="49" charset="-128"/>
                <a:ea typeface="ＭＳ ゴシック" panose="020B0609070205080204" pitchFamily="49" charset="-128"/>
              </a:rPr>
              <a:t>XXXXXXXXXXXXXXXXXXXXXXXXXXXXXXXXXXXXXXXXXXXXXXXXXXXXXXXXXXXXXXXXXXXXXXXXXX</a:t>
            </a:r>
          </a:p>
          <a:p>
            <a:pPr marL="541338" indent="-360363">
              <a:buFont typeface="Arial" panose="020B0604020202020204" pitchFamily="34" charset="0"/>
              <a:buChar char="•"/>
            </a:pPr>
            <a:r>
              <a:rPr kumimoji="1" lang="en-US" altLang="ja-JP" sz="1200" dirty="0">
                <a:solidFill>
                  <a:schemeClr val="tx1"/>
                </a:solidFill>
                <a:latin typeface="ＭＳ ゴシック" panose="020B0609070205080204" pitchFamily="49" charset="-128"/>
                <a:ea typeface="ＭＳ ゴシック" panose="020B0609070205080204" pitchFamily="49" charset="-128"/>
              </a:rPr>
              <a:t>XXXXXXXXXXXXXXXXXXXXXXXXXXXXXXXXXXXXXXXXXXXXXXXXXXXXXXXXXXXXXXXXXXXXXXXXXX</a:t>
            </a:r>
          </a:p>
          <a:p>
            <a:pPr marL="541338" indent="-360363">
              <a:buFont typeface="Arial" panose="020B0604020202020204" pitchFamily="34" charset="0"/>
              <a:buChar char="•"/>
            </a:pPr>
            <a:r>
              <a:rPr kumimoji="1" lang="en-US" altLang="ja-JP" sz="1200" dirty="0">
                <a:solidFill>
                  <a:schemeClr val="tx1"/>
                </a:solidFill>
                <a:latin typeface="ＭＳ ゴシック" panose="020B0609070205080204" pitchFamily="49" charset="-128"/>
                <a:ea typeface="ＭＳ ゴシック" panose="020B0609070205080204" pitchFamily="49" charset="-128"/>
              </a:rPr>
              <a:t>XXXXXXXXXXXXXXXXXXXXXXXXXXXXXXXXXXXXXXXXXXXXXXXXXXXXXXXXXXXXXXXXXXXXXXXXXX</a:t>
            </a:r>
          </a:p>
        </p:txBody>
      </p:sp>
      <p:sp>
        <p:nvSpPr>
          <p:cNvPr id="12" name="二等辺三角形 11"/>
          <p:cNvSpPr/>
          <p:nvPr/>
        </p:nvSpPr>
        <p:spPr bwMode="gray">
          <a:xfrm flipV="1">
            <a:off x="1420854" y="5298714"/>
            <a:ext cx="6216971" cy="223635"/>
          </a:xfrm>
          <a:prstGeom prst="triangle">
            <a:avLst/>
          </a:prstGeom>
          <a:solidFill>
            <a:srgbClr val="BBBCBC"/>
          </a:solidFill>
          <a:ln w="12700" algn="ctr">
            <a:solidFill>
              <a:srgbClr val="BBBCBC"/>
            </a:solidFill>
            <a:miter lim="800000"/>
            <a:headEnd/>
            <a:tailEnd/>
          </a:ln>
        </p:spPr>
        <p:txBody>
          <a:bodyPr wrap="square" lIns="36000" tIns="36000" rIns="36000" bIns="36000" rtlCol="0" anchor="ctr"/>
          <a:lstStyle/>
          <a:p>
            <a:pPr algn="ctr">
              <a:buFont typeface="Wingdings 2" pitchFamily="18" charset="2"/>
              <a:buNone/>
            </a:pPr>
            <a:endParaRPr kumimoji="1" lang="ja-JP" altLang="en-US" sz="1200" dirty="0" smtClean="0"/>
          </a:p>
        </p:txBody>
      </p:sp>
      <p:sp>
        <p:nvSpPr>
          <p:cNvPr id="13" name="Rectangle 12"/>
          <p:cNvSpPr>
            <a:spLocks noChangeArrowheads="1"/>
          </p:cNvSpPr>
          <p:nvPr/>
        </p:nvSpPr>
        <p:spPr bwMode="gray">
          <a:xfrm>
            <a:off x="1579105" y="5742069"/>
            <a:ext cx="6936245" cy="461205"/>
          </a:xfrm>
          <a:prstGeom prst="rect">
            <a:avLst/>
          </a:prstGeom>
          <a:noFill/>
          <a:ln w="12700" algn="ctr">
            <a:solidFill>
              <a:schemeClr val="tx1">
                <a:lumMod val="65000"/>
                <a:lumOff val="35000"/>
              </a:schemeClr>
            </a:solidFill>
            <a:miter lim="800000"/>
            <a:headEnd/>
            <a:tailEnd/>
          </a:ln>
        </p:spPr>
        <p:txBody>
          <a:bodyPr lIns="72000" tIns="72000" rIns="72000" bIns="72000" anchor="ctr"/>
          <a:lstStyle/>
          <a:p>
            <a:pPr marL="358775" lvl="3" indent="-171450">
              <a:lnSpc>
                <a:spcPct val="106000"/>
              </a:lnSpc>
              <a:spcBef>
                <a:spcPts val="240"/>
              </a:spcBef>
              <a:buClr>
                <a:schemeClr val="tx1"/>
              </a:buClr>
              <a:buFontTx/>
              <a:buChar char="•"/>
            </a:pPr>
            <a:r>
              <a:rPr lang="en-US" altLang="ja-JP" sz="1600" dirty="0" smtClean="0"/>
              <a:t>XXXXXXXXXXX</a:t>
            </a:r>
            <a:endParaRPr kumimoji="0" lang="en-US" altLang="ja-JP" sz="1600" dirty="0"/>
          </a:p>
        </p:txBody>
      </p:sp>
      <p:sp>
        <p:nvSpPr>
          <p:cNvPr id="14" name="Rectangle 4"/>
          <p:cNvSpPr>
            <a:spLocks noChangeArrowheads="1"/>
          </p:cNvSpPr>
          <p:nvPr/>
        </p:nvSpPr>
        <p:spPr bwMode="gray">
          <a:xfrm>
            <a:off x="673407" y="5742070"/>
            <a:ext cx="905700" cy="461205"/>
          </a:xfrm>
          <a:prstGeom prst="rect">
            <a:avLst/>
          </a:prstGeom>
          <a:solidFill>
            <a:schemeClr val="tx1">
              <a:lumMod val="65000"/>
              <a:lumOff val="35000"/>
            </a:schemeClr>
          </a:solidFill>
          <a:ln w="12700" algn="ctr">
            <a:solidFill>
              <a:schemeClr val="tx1">
                <a:lumMod val="65000"/>
                <a:lumOff val="35000"/>
              </a:schemeClr>
            </a:solidFill>
            <a:miter lim="800000"/>
            <a:headEnd type="none" w="sm" len="sm"/>
            <a:tailEnd/>
          </a:ln>
        </p:spPr>
        <p:txBody>
          <a:bodyPr lIns="72000" tIns="72000" rIns="72000" bIns="72000" anchor="ctr"/>
          <a:lstStyle/>
          <a:p>
            <a:pPr algn="ctr" eaLnBrk="0" hangingPunct="0"/>
            <a:r>
              <a:rPr lang="ja-JP" altLang="en-US" sz="1400" dirty="0" smtClean="0">
                <a:solidFill>
                  <a:schemeClr val="bg1"/>
                </a:solidFill>
              </a:rPr>
              <a:t>〇〇〇</a:t>
            </a:r>
            <a:endParaRPr lang="en-US" altLang="ja-JP" sz="1400" dirty="0" smtClean="0">
              <a:solidFill>
                <a:schemeClr val="bg1"/>
              </a:solidFill>
            </a:endParaRPr>
          </a:p>
        </p:txBody>
      </p:sp>
      <p:sp>
        <p:nvSpPr>
          <p:cNvPr id="15" name="正方形/長方形 14"/>
          <p:cNvSpPr/>
          <p:nvPr/>
        </p:nvSpPr>
        <p:spPr>
          <a:xfrm>
            <a:off x="4810525" y="1864565"/>
            <a:ext cx="3704825" cy="3090878"/>
          </a:xfrm>
          <a:prstGeom prst="rect">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600" dirty="0" smtClean="0">
                <a:solidFill>
                  <a:schemeClr val="tx1"/>
                </a:solidFill>
                <a:latin typeface="ＭＳ ゴシック" panose="020B0609070205080204" pitchFamily="49" charset="-128"/>
                <a:ea typeface="ＭＳ ゴシック" panose="020B0609070205080204" pitchFamily="49" charset="-128"/>
              </a:rPr>
              <a:t>図表等</a:t>
            </a:r>
            <a:endParaRPr kumimoji="1" lang="en-US" altLang="ja-JP" sz="1600" dirty="0" smtClean="0">
              <a:solidFill>
                <a:schemeClr val="tx1"/>
              </a:solidFill>
              <a:latin typeface="ＭＳ ゴシック" panose="020B0609070205080204" pitchFamily="49" charset="-128"/>
              <a:ea typeface="ＭＳ ゴシック" panose="020B0609070205080204" pitchFamily="49" charset="-128"/>
            </a:endParaRPr>
          </a:p>
        </p:txBody>
      </p:sp>
    </p:spTree>
    <p:extLst>
      <p:ext uri="{BB962C8B-B14F-4D97-AF65-F5344CB8AC3E}">
        <p14:creationId xmlns:p14="http://schemas.microsoft.com/office/powerpoint/2010/main" val="331081520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３</a:t>
            </a:r>
            <a:r>
              <a:rPr kumimoji="1" lang="ja-JP" altLang="en-US" dirty="0" smtClean="0"/>
              <a:t>．施設概要</a:t>
            </a:r>
            <a:endParaRPr kumimoji="1" lang="ja-JP" altLang="en-US" dirty="0"/>
          </a:p>
        </p:txBody>
      </p:sp>
      <p:graphicFrame>
        <p:nvGraphicFramePr>
          <p:cNvPr id="18" name="表 17"/>
          <p:cNvGraphicFramePr>
            <a:graphicFrameLocks noGrp="1"/>
          </p:cNvGraphicFramePr>
          <p:nvPr>
            <p:custDataLst>
              <p:tags r:id="rId1"/>
            </p:custDataLst>
            <p:extLst>
              <p:ext uri="{D42A27DB-BD31-4B8C-83A1-F6EECF244321}">
                <p14:modId xmlns:p14="http://schemas.microsoft.com/office/powerpoint/2010/main" val="1013576467"/>
              </p:ext>
            </p:extLst>
          </p:nvPr>
        </p:nvGraphicFramePr>
        <p:xfrm>
          <a:off x="687588" y="1341489"/>
          <a:ext cx="4125712" cy="2435517"/>
        </p:xfrm>
        <a:graphic>
          <a:graphicData uri="http://schemas.openxmlformats.org/drawingml/2006/table">
            <a:tbl>
              <a:tblPr firstRow="1" bandRow="1">
                <a:tableStyleId>{5C22544A-7EE6-4342-B048-85BDC9FD1C3A}</a:tableStyleId>
              </a:tblPr>
              <a:tblGrid>
                <a:gridCol w="4125712">
                  <a:extLst>
                    <a:ext uri="{9D8B030D-6E8A-4147-A177-3AD203B41FA5}">
                      <a16:colId xmlns:a16="http://schemas.microsoft.com/office/drawing/2014/main" val="20000"/>
                    </a:ext>
                  </a:extLst>
                </a:gridCol>
              </a:tblGrid>
              <a:tr h="261322">
                <a:tc>
                  <a:txBody>
                    <a:bodyPr/>
                    <a:lstStyle/>
                    <a:p>
                      <a:pPr marL="0" indent="0" defTabSz="180181"/>
                      <a:r>
                        <a:rPr kumimoji="1" lang="ja-JP" altLang="en-US" sz="1400" b="1" dirty="0" smtClean="0">
                          <a:solidFill>
                            <a:srgbClr val="000000"/>
                          </a:solidFill>
                          <a:latin typeface="ＭＳ Ｐゴシック" panose="020B0600070205080204" pitchFamily="50" charset="-128"/>
                          <a:ea typeface="ＭＳ Ｐゴシック" panose="020B0600070205080204" pitchFamily="50" charset="-128"/>
                        </a:rPr>
                        <a:t>（施設名称</a:t>
                      </a:r>
                      <a:r>
                        <a:rPr kumimoji="1" lang="ja-JP" altLang="en-US" sz="1400" b="1" dirty="0" smtClean="0">
                          <a:solidFill>
                            <a:srgbClr val="000000"/>
                          </a:solidFill>
                          <a:latin typeface="ＭＳ Ｐゴシック" panose="020B0600070205080204" pitchFamily="50" charset="-128"/>
                          <a:ea typeface="ＭＳ Ｐゴシック" panose="020B0600070205080204" pitchFamily="50" charset="-128"/>
                        </a:rPr>
                        <a:t>）概要</a:t>
                      </a:r>
                      <a:endParaRPr kumimoji="1" lang="ja-JP" altLang="en-US" sz="1400" b="1" dirty="0">
                        <a:solidFill>
                          <a:srgbClr val="000000"/>
                        </a:solidFill>
                        <a:latin typeface="ＭＳ Ｐゴシック" panose="020B0600070205080204" pitchFamily="50" charset="-128"/>
                        <a:ea typeface="ＭＳ Ｐゴシック" panose="020B0600070205080204" pitchFamily="50" charset="-128"/>
                      </a:endParaRPr>
                    </a:p>
                  </a:txBody>
                  <a:tcPr marL="107998" marT="107998">
                    <a:lnL w="12700" cmpd="sng">
                      <a:solidFill>
                        <a:schemeClr val="lt1"/>
                      </a:solidFill>
                    </a:lnL>
                    <a:lnR w="12700" cmpd="sng">
                      <a:solidFill>
                        <a:schemeClr val="lt1"/>
                      </a:solidFill>
                    </a:lnR>
                    <a:lnT w="12700" cap="flat" cmpd="sng" algn="ctr">
                      <a:solidFill>
                        <a:schemeClr val="tx1"/>
                      </a:solidFill>
                      <a:prstDash val="solid"/>
                      <a:round/>
                      <a:headEnd type="none" w="med" len="med"/>
                      <a:tailEnd type="none" w="med" len="med"/>
                    </a:lnT>
                    <a:lnB w="38100" cmpd="sng">
                      <a:solidFill>
                        <a:schemeClr val="lt1"/>
                      </a:solidFill>
                    </a:lnB>
                    <a:noFill/>
                  </a:tcPr>
                </a:tc>
                <a:extLst>
                  <a:ext uri="{0D108BD9-81ED-4DB2-BD59-A6C34878D82A}">
                    <a16:rowId xmlns:a16="http://schemas.microsoft.com/office/drawing/2014/main" val="10000"/>
                  </a:ext>
                </a:extLst>
              </a:tr>
              <a:tr h="815088">
                <a:tc>
                  <a:txBody>
                    <a:bodyPr/>
                    <a:lstStyle/>
                    <a:p>
                      <a:pPr marL="0" indent="0" algn="l" defTabSz="180181" rtl="0" eaLnBrk="1" latinLnBrk="0" hangingPunct="1">
                        <a:spcAft>
                          <a:spcPts val="600"/>
                        </a:spcAft>
                        <a:buNone/>
                      </a:pPr>
                      <a:r>
                        <a:rPr kumimoji="1" lang="ja-JP" altLang="en-US" sz="1400" b="0" dirty="0" smtClean="0">
                          <a:solidFill>
                            <a:srgbClr val="000000"/>
                          </a:solidFill>
                          <a:latin typeface="ＭＳ Ｐゴシック" panose="020B0600070205080204" pitchFamily="50" charset="-128"/>
                          <a:ea typeface="ＭＳ Ｐゴシック" panose="020B0600070205080204" pitchFamily="50" charset="-128"/>
                        </a:rPr>
                        <a:t>・　建物面積  ： 敷地面積　㎡</a:t>
                      </a:r>
                      <a:endParaRPr kumimoji="1" lang="en-US" altLang="ja-JP" sz="1400" b="0" dirty="0" smtClean="0">
                        <a:solidFill>
                          <a:srgbClr val="000000"/>
                        </a:solidFill>
                        <a:latin typeface="ＭＳ Ｐゴシック" panose="020B0600070205080204" pitchFamily="50" charset="-128"/>
                        <a:ea typeface="ＭＳ Ｐゴシック" panose="020B0600070205080204" pitchFamily="50" charset="-128"/>
                      </a:endParaRPr>
                    </a:p>
                    <a:p>
                      <a:pPr marL="0" indent="0" algn="l" defTabSz="180181" rtl="0" eaLnBrk="1" latinLnBrk="0" hangingPunct="1">
                        <a:spcAft>
                          <a:spcPts val="600"/>
                        </a:spcAft>
                        <a:buNone/>
                      </a:pPr>
                      <a:r>
                        <a:rPr kumimoji="1" lang="ja-JP" altLang="en-US" sz="1400" b="0" dirty="0" smtClean="0">
                          <a:solidFill>
                            <a:srgbClr val="000000"/>
                          </a:solidFill>
                          <a:latin typeface="ＭＳ Ｐゴシック" panose="020B0600070205080204" pitchFamily="50" charset="-128"/>
                          <a:ea typeface="ＭＳ Ｐゴシック" panose="020B0600070205080204" pitchFamily="50" charset="-128"/>
                        </a:rPr>
                        <a:t>　　　　　　　　　　建築面積　㎡</a:t>
                      </a:r>
                      <a:endParaRPr kumimoji="1" lang="en-US" altLang="ja-JP" sz="1400" b="0" dirty="0" smtClean="0">
                        <a:solidFill>
                          <a:srgbClr val="000000"/>
                        </a:solidFill>
                        <a:latin typeface="ＭＳ Ｐゴシック" panose="020B0600070205080204" pitchFamily="50" charset="-128"/>
                        <a:ea typeface="ＭＳ Ｐゴシック" panose="020B0600070205080204" pitchFamily="50" charset="-128"/>
                      </a:endParaRPr>
                    </a:p>
                    <a:p>
                      <a:pPr marL="0" indent="0" algn="l" defTabSz="180181" rtl="0" eaLnBrk="1" latinLnBrk="0" hangingPunct="1">
                        <a:spcAft>
                          <a:spcPts val="600"/>
                        </a:spcAft>
                        <a:buNone/>
                      </a:pPr>
                      <a:r>
                        <a:rPr kumimoji="1" lang="ja-JP" altLang="en-US" sz="1400" b="0" dirty="0" smtClean="0">
                          <a:solidFill>
                            <a:srgbClr val="000000"/>
                          </a:solidFill>
                          <a:latin typeface="ＭＳ Ｐゴシック" panose="020B0600070205080204" pitchFamily="50" charset="-128"/>
                          <a:ea typeface="ＭＳ Ｐゴシック" panose="020B0600070205080204" pitchFamily="50" charset="-128"/>
                        </a:rPr>
                        <a:t>　　　　　　　　　　延床面積　㎡　　　　　　　</a:t>
                      </a:r>
                      <a:endParaRPr kumimoji="1" lang="en-US" altLang="ja-JP" sz="1400" b="0" dirty="0" smtClean="0">
                        <a:solidFill>
                          <a:srgbClr val="000000"/>
                        </a:solidFill>
                        <a:latin typeface="ＭＳ Ｐゴシック" panose="020B0600070205080204" pitchFamily="50" charset="-128"/>
                        <a:ea typeface="ＭＳ Ｐゴシック" panose="020B0600070205080204" pitchFamily="50" charset="-128"/>
                      </a:endParaRPr>
                    </a:p>
                    <a:p>
                      <a:pPr marL="0" marR="0" lvl="0" indent="0" algn="l" defTabSz="180181" rtl="0" eaLnBrk="1" fontAlgn="auto" latinLnBrk="0" hangingPunct="1">
                        <a:lnSpc>
                          <a:spcPct val="100000"/>
                        </a:lnSpc>
                        <a:spcBef>
                          <a:spcPts val="0"/>
                        </a:spcBef>
                        <a:spcAft>
                          <a:spcPts val="600"/>
                        </a:spcAft>
                        <a:buClrTx/>
                        <a:buSzTx/>
                        <a:buFontTx/>
                        <a:buNone/>
                        <a:tabLst/>
                        <a:defRPr/>
                      </a:pPr>
                      <a:r>
                        <a:rPr kumimoji="1" lang="ja-JP" altLang="en-US" sz="1400" b="0" dirty="0" smtClean="0">
                          <a:solidFill>
                            <a:srgbClr val="000000"/>
                          </a:solidFill>
                          <a:latin typeface="ＭＳ Ｐゴシック" panose="020B0600070205080204" pitchFamily="50" charset="-128"/>
                          <a:ea typeface="ＭＳ Ｐゴシック" panose="020B0600070205080204" pitchFamily="50" charset="-128"/>
                        </a:rPr>
                        <a:t>・　階高 ：  階建（地下　階）</a:t>
                      </a:r>
                      <a:endParaRPr kumimoji="1" lang="en-US" altLang="ja-JP" sz="1400" b="0" dirty="0" smtClean="0">
                        <a:solidFill>
                          <a:srgbClr val="000000"/>
                        </a:solidFill>
                        <a:latin typeface="ＭＳ Ｐゴシック" panose="020B0600070205080204" pitchFamily="50" charset="-128"/>
                        <a:ea typeface="ＭＳ Ｐゴシック" panose="020B0600070205080204" pitchFamily="50" charset="-128"/>
                      </a:endParaRPr>
                    </a:p>
                    <a:p>
                      <a:pPr marL="0" indent="0" algn="l" defTabSz="180181" rtl="0" eaLnBrk="1" latinLnBrk="0" hangingPunct="1">
                        <a:spcAft>
                          <a:spcPts val="600"/>
                        </a:spcAft>
                        <a:buNone/>
                      </a:pPr>
                      <a:r>
                        <a:rPr kumimoji="1" lang="ja-JP" altLang="en-US" sz="1400" b="0" dirty="0" smtClean="0">
                          <a:solidFill>
                            <a:srgbClr val="000000"/>
                          </a:solidFill>
                          <a:latin typeface="ＭＳ Ｐゴシック" panose="020B0600070205080204" pitchFamily="50" charset="-128"/>
                          <a:ea typeface="ＭＳ Ｐゴシック" panose="020B0600070205080204" pitchFamily="50" charset="-128"/>
                        </a:rPr>
                        <a:t>・　竣工年  ： 　年　月</a:t>
                      </a:r>
                      <a:endParaRPr kumimoji="1" lang="en-US" altLang="ja-JP" sz="1400" b="0" dirty="0" smtClean="0">
                        <a:solidFill>
                          <a:srgbClr val="000000"/>
                        </a:solidFill>
                        <a:latin typeface="ＭＳ Ｐゴシック" panose="020B0600070205080204" pitchFamily="50" charset="-128"/>
                        <a:ea typeface="ＭＳ Ｐゴシック" panose="020B0600070205080204" pitchFamily="50" charset="-128"/>
                      </a:endParaRPr>
                    </a:p>
                    <a:p>
                      <a:pPr marL="0" indent="0" algn="l" defTabSz="180181" rtl="0" eaLnBrk="1" latinLnBrk="0" hangingPunct="1">
                        <a:spcAft>
                          <a:spcPts val="600"/>
                        </a:spcAft>
                        <a:buNone/>
                      </a:pPr>
                      <a:r>
                        <a:rPr kumimoji="1" lang="ja-JP" altLang="en-US" sz="1400" b="0" dirty="0" smtClean="0">
                          <a:solidFill>
                            <a:srgbClr val="000000"/>
                          </a:solidFill>
                          <a:latin typeface="ＭＳ Ｐゴシック" panose="020B0600070205080204" pitchFamily="50" charset="-128"/>
                          <a:ea typeface="ＭＳ Ｐゴシック" panose="020B0600070205080204" pitchFamily="50" charset="-128"/>
                        </a:rPr>
                        <a:t>・　改修等有無：　年　月（</a:t>
                      </a:r>
                      <a:r>
                        <a:rPr kumimoji="1" lang="en-US" altLang="ja-JP" sz="1400" b="0" dirty="0" smtClean="0">
                          <a:solidFill>
                            <a:srgbClr val="000000"/>
                          </a:solidFill>
                          <a:latin typeface="ＭＳ Ｐゴシック" panose="020B0600070205080204" pitchFamily="50" charset="-128"/>
                          <a:ea typeface="ＭＳ Ｐゴシック" panose="020B0600070205080204" pitchFamily="50" charset="-128"/>
                        </a:rPr>
                        <a:t>XXXXXXXXXXXXXXX</a:t>
                      </a:r>
                      <a:r>
                        <a:rPr kumimoji="1" lang="ja-JP" altLang="en-US" sz="1400" b="0" dirty="0" smtClean="0">
                          <a:solidFill>
                            <a:srgbClr val="000000"/>
                          </a:solidFill>
                          <a:latin typeface="ＭＳ Ｐゴシック" panose="020B0600070205080204" pitchFamily="50" charset="-128"/>
                          <a:ea typeface="ＭＳ Ｐゴシック" panose="020B0600070205080204" pitchFamily="50" charset="-128"/>
                        </a:rPr>
                        <a:t>）</a:t>
                      </a:r>
                      <a:endParaRPr kumimoji="1" lang="en-US" altLang="ja-JP" sz="1400" b="0" dirty="0" smtClean="0">
                        <a:solidFill>
                          <a:srgbClr val="000000"/>
                        </a:solidFill>
                        <a:latin typeface="ＭＳ Ｐゴシック" panose="020B0600070205080204" pitchFamily="50" charset="-128"/>
                        <a:ea typeface="ＭＳ Ｐゴシック" panose="020B0600070205080204" pitchFamily="50" charset="-128"/>
                      </a:endParaRPr>
                    </a:p>
                    <a:p>
                      <a:pPr marL="0" marR="0" lvl="0" indent="0" algn="l" defTabSz="180181" rtl="0" eaLnBrk="1" fontAlgn="auto" latinLnBrk="0" hangingPunct="1">
                        <a:lnSpc>
                          <a:spcPct val="100000"/>
                        </a:lnSpc>
                        <a:spcBef>
                          <a:spcPts val="0"/>
                        </a:spcBef>
                        <a:spcAft>
                          <a:spcPts val="600"/>
                        </a:spcAft>
                        <a:buClrTx/>
                        <a:buSzTx/>
                        <a:buFontTx/>
                        <a:buNone/>
                        <a:tabLst/>
                        <a:defRPr/>
                      </a:pPr>
                      <a:r>
                        <a:rPr kumimoji="1" lang="ja-JP" altLang="en-US" sz="1400" b="0" dirty="0" smtClean="0">
                          <a:solidFill>
                            <a:srgbClr val="000000"/>
                          </a:solidFill>
                          <a:latin typeface="ＭＳ Ｐゴシック" panose="020B0600070205080204" pitchFamily="50" charset="-128"/>
                          <a:ea typeface="ＭＳ Ｐゴシック" panose="020B0600070205080204" pitchFamily="50" charset="-128"/>
                        </a:rPr>
                        <a:t>     　　　　　　　　　年　月（</a:t>
                      </a:r>
                      <a:r>
                        <a:rPr kumimoji="1" lang="en-US" altLang="ja-JP" sz="1400" b="0" dirty="0" smtClean="0">
                          <a:solidFill>
                            <a:srgbClr val="000000"/>
                          </a:solidFill>
                          <a:latin typeface="ＭＳ Ｐゴシック" panose="020B0600070205080204" pitchFamily="50" charset="-128"/>
                          <a:ea typeface="ＭＳ Ｐゴシック" panose="020B0600070205080204" pitchFamily="50" charset="-128"/>
                        </a:rPr>
                        <a:t>XXXXXXXXXXXXXXX</a:t>
                      </a:r>
                      <a:r>
                        <a:rPr kumimoji="1" lang="ja-JP" altLang="en-US" sz="1400" b="0" dirty="0" smtClean="0">
                          <a:solidFill>
                            <a:srgbClr val="000000"/>
                          </a:solidFill>
                          <a:latin typeface="ＭＳ Ｐゴシック" panose="020B0600070205080204" pitchFamily="50" charset="-128"/>
                          <a:ea typeface="ＭＳ Ｐゴシック" panose="020B0600070205080204" pitchFamily="50" charset="-128"/>
                        </a:rPr>
                        <a:t>）</a:t>
                      </a:r>
                      <a:endParaRPr kumimoji="1" lang="en-US" altLang="ja-JP" sz="1400" b="0" dirty="0" smtClean="0">
                        <a:solidFill>
                          <a:srgbClr val="000000"/>
                        </a:solidFill>
                        <a:latin typeface="ＭＳ Ｐゴシック" panose="020B0600070205080204" pitchFamily="50" charset="-128"/>
                        <a:ea typeface="ＭＳ Ｐゴシック" panose="020B0600070205080204" pitchFamily="50" charset="-128"/>
                      </a:endParaRPr>
                    </a:p>
                  </a:txBody>
                  <a:tcPr marL="107998" marT="71999">
                    <a:lnL w="12700" cmpd="sng">
                      <a:solidFill>
                        <a:schemeClr val="lt1"/>
                      </a:solidFill>
                    </a:lnL>
                    <a:lnR w="12700" cmpd="sng">
                      <a:solidFill>
                        <a:schemeClr val="lt1"/>
                      </a:solidFill>
                    </a:lnR>
                    <a:lnT w="38100" cmpd="sng">
                      <a:solidFill>
                        <a:schemeClr val="lt1"/>
                      </a:solidFill>
                    </a:lnT>
                    <a:lnB w="12700" cmpd="sng">
                      <a:solidFill>
                        <a:schemeClr val="lt1"/>
                      </a:solidFill>
                    </a:lnB>
                    <a:noFill/>
                  </a:tcPr>
                </a:tc>
                <a:extLst>
                  <a:ext uri="{0D108BD9-81ED-4DB2-BD59-A6C34878D82A}">
                    <a16:rowId xmlns:a16="http://schemas.microsoft.com/office/drawing/2014/main" val="10001"/>
                  </a:ext>
                </a:extLst>
              </a:tr>
            </a:tbl>
          </a:graphicData>
        </a:graphic>
      </p:graphicFrame>
      <p:graphicFrame>
        <p:nvGraphicFramePr>
          <p:cNvPr id="19" name="表 18"/>
          <p:cNvGraphicFramePr>
            <a:graphicFrameLocks noGrp="1"/>
          </p:cNvGraphicFramePr>
          <p:nvPr>
            <p:custDataLst>
              <p:tags r:id="rId2"/>
            </p:custDataLst>
            <p:extLst>
              <p:ext uri="{D42A27DB-BD31-4B8C-83A1-F6EECF244321}">
                <p14:modId xmlns:p14="http://schemas.microsoft.com/office/powerpoint/2010/main" val="347956676"/>
              </p:ext>
            </p:extLst>
          </p:nvPr>
        </p:nvGraphicFramePr>
        <p:xfrm>
          <a:off x="687588" y="3896817"/>
          <a:ext cx="4125712" cy="2435517"/>
        </p:xfrm>
        <a:graphic>
          <a:graphicData uri="http://schemas.openxmlformats.org/drawingml/2006/table">
            <a:tbl>
              <a:tblPr firstRow="1" bandRow="1">
                <a:tableStyleId>{5C22544A-7EE6-4342-B048-85BDC9FD1C3A}</a:tableStyleId>
              </a:tblPr>
              <a:tblGrid>
                <a:gridCol w="4125712">
                  <a:extLst>
                    <a:ext uri="{9D8B030D-6E8A-4147-A177-3AD203B41FA5}">
                      <a16:colId xmlns:a16="http://schemas.microsoft.com/office/drawing/2014/main" val="20000"/>
                    </a:ext>
                  </a:extLst>
                </a:gridCol>
              </a:tblGrid>
              <a:tr h="261322">
                <a:tc>
                  <a:txBody>
                    <a:bodyPr/>
                    <a:lstStyle/>
                    <a:p>
                      <a:pPr marL="0" indent="0" defTabSz="180181"/>
                      <a:r>
                        <a:rPr kumimoji="1" lang="ja-JP" altLang="en-US" sz="1400" b="1" dirty="0" smtClean="0">
                          <a:solidFill>
                            <a:srgbClr val="000000"/>
                          </a:solidFill>
                          <a:latin typeface="ＭＳ Ｐゴシック" panose="020B0600070205080204" pitchFamily="50" charset="-128"/>
                          <a:ea typeface="ＭＳ Ｐゴシック" panose="020B0600070205080204" pitchFamily="50" charset="-128"/>
                        </a:rPr>
                        <a:t>都市計画条件</a:t>
                      </a:r>
                      <a:endParaRPr kumimoji="1" lang="ja-JP" altLang="en-US" sz="1400" b="1" dirty="0">
                        <a:solidFill>
                          <a:srgbClr val="000000"/>
                        </a:solidFill>
                        <a:latin typeface="ＭＳ Ｐゴシック" panose="020B0600070205080204" pitchFamily="50" charset="-128"/>
                        <a:ea typeface="ＭＳ Ｐゴシック" panose="020B0600070205080204" pitchFamily="50" charset="-128"/>
                      </a:endParaRPr>
                    </a:p>
                  </a:txBody>
                  <a:tcPr marL="107998" marT="107998">
                    <a:lnL w="12700" cmpd="sng">
                      <a:solidFill>
                        <a:schemeClr val="lt1"/>
                      </a:solidFill>
                    </a:lnL>
                    <a:lnR w="12700" cmpd="sng">
                      <a:solidFill>
                        <a:schemeClr val="lt1"/>
                      </a:solidFill>
                    </a:lnR>
                    <a:lnT w="12700" cap="flat" cmpd="sng" algn="ctr">
                      <a:solidFill>
                        <a:schemeClr val="tx1"/>
                      </a:solidFill>
                      <a:prstDash val="solid"/>
                      <a:round/>
                      <a:headEnd type="none" w="med" len="med"/>
                      <a:tailEnd type="none" w="med" len="med"/>
                    </a:lnT>
                    <a:lnB w="38100" cmpd="sng">
                      <a:solidFill>
                        <a:schemeClr val="lt1"/>
                      </a:solidFill>
                    </a:lnB>
                    <a:noFill/>
                  </a:tcPr>
                </a:tc>
                <a:extLst>
                  <a:ext uri="{0D108BD9-81ED-4DB2-BD59-A6C34878D82A}">
                    <a16:rowId xmlns:a16="http://schemas.microsoft.com/office/drawing/2014/main" val="10000"/>
                  </a:ext>
                </a:extLst>
              </a:tr>
              <a:tr h="815088">
                <a:tc>
                  <a:txBody>
                    <a:bodyPr/>
                    <a:lstStyle/>
                    <a:p>
                      <a:pPr marL="0" indent="0" algn="l" defTabSz="180181" rtl="0" eaLnBrk="1" latinLnBrk="0" hangingPunct="1">
                        <a:spcAft>
                          <a:spcPts val="600"/>
                        </a:spcAft>
                        <a:buNone/>
                      </a:pPr>
                      <a:r>
                        <a:rPr kumimoji="1" lang="ja-JP" altLang="en-US" sz="1400" b="0" dirty="0" smtClean="0">
                          <a:solidFill>
                            <a:srgbClr val="000000"/>
                          </a:solidFill>
                          <a:latin typeface="ＭＳ Ｐゴシック" panose="020B0600070205080204" pitchFamily="50" charset="-128"/>
                          <a:ea typeface="ＭＳ Ｐゴシック" panose="020B0600070205080204" pitchFamily="50" charset="-128"/>
                        </a:rPr>
                        <a:t>・　用途地域  ： 　地域　　　　　　　</a:t>
                      </a:r>
                      <a:endParaRPr kumimoji="1" lang="en-US" altLang="ja-JP" sz="1400" b="0" dirty="0" smtClean="0">
                        <a:solidFill>
                          <a:srgbClr val="000000"/>
                        </a:solidFill>
                        <a:latin typeface="ＭＳ Ｐゴシック" panose="020B0600070205080204" pitchFamily="50" charset="-128"/>
                        <a:ea typeface="ＭＳ Ｐゴシック" panose="020B0600070205080204" pitchFamily="50" charset="-128"/>
                      </a:endParaRPr>
                    </a:p>
                    <a:p>
                      <a:pPr marL="0" marR="0" lvl="0" indent="0" algn="l" defTabSz="180181" rtl="0" eaLnBrk="1" fontAlgn="auto" latinLnBrk="0" hangingPunct="1">
                        <a:lnSpc>
                          <a:spcPct val="100000"/>
                        </a:lnSpc>
                        <a:spcBef>
                          <a:spcPts val="0"/>
                        </a:spcBef>
                        <a:spcAft>
                          <a:spcPts val="600"/>
                        </a:spcAft>
                        <a:buClrTx/>
                        <a:buSzTx/>
                        <a:buFontTx/>
                        <a:buNone/>
                        <a:tabLst/>
                        <a:defRPr/>
                      </a:pPr>
                      <a:r>
                        <a:rPr kumimoji="1" lang="ja-JP" altLang="en-US" sz="1400" b="0" dirty="0" smtClean="0">
                          <a:solidFill>
                            <a:srgbClr val="000000"/>
                          </a:solidFill>
                          <a:latin typeface="ＭＳ Ｐゴシック" panose="020B0600070205080204" pitchFamily="50" charset="-128"/>
                          <a:ea typeface="ＭＳ Ｐゴシック" panose="020B0600070205080204" pitchFamily="50" charset="-128"/>
                        </a:rPr>
                        <a:t>・　容積率：　％</a:t>
                      </a:r>
                      <a:endParaRPr kumimoji="1" lang="en-US" altLang="ja-JP" sz="1400" b="0" dirty="0" smtClean="0">
                        <a:solidFill>
                          <a:srgbClr val="000000"/>
                        </a:solidFill>
                        <a:latin typeface="ＭＳ Ｐゴシック" panose="020B0600070205080204" pitchFamily="50" charset="-128"/>
                        <a:ea typeface="ＭＳ Ｐゴシック" panose="020B0600070205080204" pitchFamily="50" charset="-128"/>
                      </a:endParaRPr>
                    </a:p>
                    <a:p>
                      <a:pPr marL="0" indent="0" algn="l" defTabSz="180181" rtl="0" eaLnBrk="1" latinLnBrk="0" hangingPunct="1">
                        <a:spcAft>
                          <a:spcPts val="600"/>
                        </a:spcAft>
                        <a:buNone/>
                      </a:pPr>
                      <a:r>
                        <a:rPr kumimoji="1" lang="ja-JP" altLang="en-US" sz="1400" b="0" dirty="0" smtClean="0">
                          <a:solidFill>
                            <a:srgbClr val="000000"/>
                          </a:solidFill>
                          <a:latin typeface="ＭＳ Ｐゴシック" panose="020B0600070205080204" pitchFamily="50" charset="-128"/>
                          <a:ea typeface="ＭＳ Ｐゴシック" panose="020B0600070205080204" pitchFamily="50" charset="-128"/>
                        </a:rPr>
                        <a:t>・　建蔽率：　％</a:t>
                      </a:r>
                      <a:endParaRPr kumimoji="1" lang="en-US" altLang="ja-JP" sz="1400" b="0" dirty="0" smtClean="0">
                        <a:solidFill>
                          <a:srgbClr val="000000"/>
                        </a:solidFill>
                        <a:latin typeface="ＭＳ Ｐゴシック" panose="020B0600070205080204" pitchFamily="50" charset="-128"/>
                        <a:ea typeface="ＭＳ Ｐゴシック" panose="020B0600070205080204" pitchFamily="50" charset="-128"/>
                      </a:endParaRPr>
                    </a:p>
                    <a:p>
                      <a:pPr marL="0" indent="0" algn="l" defTabSz="180181" rtl="0" eaLnBrk="1" latinLnBrk="0" hangingPunct="1">
                        <a:spcAft>
                          <a:spcPts val="600"/>
                        </a:spcAft>
                        <a:buNone/>
                      </a:pPr>
                      <a:r>
                        <a:rPr kumimoji="1" lang="ja-JP" altLang="en-US" sz="1400" b="0" dirty="0" smtClean="0">
                          <a:solidFill>
                            <a:srgbClr val="000000"/>
                          </a:solidFill>
                          <a:latin typeface="ＭＳ Ｐゴシック" panose="020B0600070205080204" pitchFamily="50" charset="-128"/>
                          <a:ea typeface="ＭＳ Ｐゴシック" panose="020B0600070205080204" pitchFamily="50" charset="-128"/>
                        </a:rPr>
                        <a:t>・　その他関連法規等：　</a:t>
                      </a:r>
                      <a:endParaRPr kumimoji="1" lang="en-US" altLang="ja-JP" sz="1400" b="0" dirty="0" smtClean="0">
                        <a:solidFill>
                          <a:srgbClr val="000000"/>
                        </a:solidFill>
                        <a:latin typeface="ＭＳ Ｐゴシック" panose="020B0600070205080204" pitchFamily="50" charset="-128"/>
                        <a:ea typeface="ＭＳ Ｐゴシック" panose="020B0600070205080204" pitchFamily="50" charset="-128"/>
                      </a:endParaRPr>
                    </a:p>
                    <a:p>
                      <a:pPr marL="355600" indent="0" algn="l" defTabSz="180181" rtl="0" eaLnBrk="1" latinLnBrk="0" hangingPunct="1">
                        <a:spcAft>
                          <a:spcPts val="600"/>
                        </a:spcAft>
                        <a:buNone/>
                      </a:pPr>
                      <a:r>
                        <a:rPr kumimoji="1" lang="ja-JP" altLang="en-US" sz="1400" b="0" dirty="0" smtClean="0">
                          <a:solidFill>
                            <a:srgbClr val="000000"/>
                          </a:solidFill>
                          <a:latin typeface="ＭＳ Ｐゴシック" panose="020B0600070205080204" pitchFamily="50" charset="-128"/>
                          <a:ea typeface="ＭＳ Ｐゴシック" panose="020B0600070205080204" pitchFamily="50" charset="-128"/>
                        </a:rPr>
                        <a:t>〇〇法</a:t>
                      </a:r>
                      <a:r>
                        <a:rPr kumimoji="1" lang="en-US" altLang="ja-JP" sz="1400" b="0" dirty="0" smtClean="0">
                          <a:solidFill>
                            <a:srgbClr val="000000"/>
                          </a:solidFill>
                          <a:latin typeface="ＭＳ Ｐゴシック" panose="020B0600070205080204" pitchFamily="50" charset="-128"/>
                          <a:ea typeface="ＭＳ Ｐゴシック" panose="020B0600070205080204" pitchFamily="50" charset="-128"/>
                        </a:rPr>
                        <a:t>(XXXXXXXXXXXXXXXXXXXXXXXX</a:t>
                      </a:r>
                      <a:r>
                        <a:rPr kumimoji="1" lang="ja-JP" altLang="en-US" sz="1400" b="0" dirty="0" smtClean="0">
                          <a:solidFill>
                            <a:srgbClr val="000000"/>
                          </a:solidFill>
                          <a:latin typeface="ＭＳ Ｐゴシック" panose="020B0600070205080204" pitchFamily="50" charset="-128"/>
                          <a:ea typeface="ＭＳ Ｐゴシック" panose="020B0600070205080204" pitchFamily="50" charset="-128"/>
                        </a:rPr>
                        <a:t>）</a:t>
                      </a:r>
                      <a:endParaRPr kumimoji="1" lang="en-US" altLang="ja-JP" sz="1400" b="0" dirty="0" smtClean="0">
                        <a:solidFill>
                          <a:srgbClr val="000000"/>
                        </a:solidFill>
                        <a:latin typeface="ＭＳ Ｐゴシック" panose="020B0600070205080204" pitchFamily="50" charset="-128"/>
                        <a:ea typeface="ＭＳ Ｐゴシック" panose="020B0600070205080204" pitchFamily="50" charset="-128"/>
                      </a:endParaRPr>
                    </a:p>
                    <a:p>
                      <a:pPr marL="355600" marR="0" lvl="0" indent="0" algn="l" defTabSz="180181" rtl="0" eaLnBrk="1" fontAlgn="auto" latinLnBrk="0" hangingPunct="1">
                        <a:lnSpc>
                          <a:spcPct val="100000"/>
                        </a:lnSpc>
                        <a:spcBef>
                          <a:spcPts val="0"/>
                        </a:spcBef>
                        <a:spcAft>
                          <a:spcPts val="600"/>
                        </a:spcAft>
                        <a:buClrTx/>
                        <a:buSzTx/>
                        <a:buFontTx/>
                        <a:buNone/>
                        <a:tabLst/>
                        <a:defRPr/>
                      </a:pPr>
                      <a:r>
                        <a:rPr kumimoji="1" lang="ja-JP" altLang="en-US" sz="1400" b="0" dirty="0" smtClean="0">
                          <a:solidFill>
                            <a:srgbClr val="000000"/>
                          </a:solidFill>
                          <a:latin typeface="ＭＳ Ｐゴシック" panose="020B0600070205080204" pitchFamily="50" charset="-128"/>
                          <a:ea typeface="ＭＳ Ｐゴシック" panose="020B0600070205080204" pitchFamily="50" charset="-128"/>
                        </a:rPr>
                        <a:t>〇〇法</a:t>
                      </a:r>
                      <a:r>
                        <a:rPr kumimoji="1" lang="en-US" altLang="ja-JP" sz="1400" b="0" dirty="0" smtClean="0">
                          <a:solidFill>
                            <a:srgbClr val="000000"/>
                          </a:solidFill>
                          <a:latin typeface="ＭＳ Ｐゴシック" panose="020B0600070205080204" pitchFamily="50" charset="-128"/>
                          <a:ea typeface="ＭＳ Ｐゴシック" panose="020B0600070205080204" pitchFamily="50" charset="-128"/>
                        </a:rPr>
                        <a:t>(XXXXXXXXXXXXXXXXXXXXXXXX</a:t>
                      </a:r>
                      <a:r>
                        <a:rPr kumimoji="1" lang="ja-JP" altLang="en-US" sz="1400" b="0" dirty="0" smtClean="0">
                          <a:solidFill>
                            <a:srgbClr val="000000"/>
                          </a:solidFill>
                          <a:latin typeface="ＭＳ Ｐゴシック" panose="020B0600070205080204" pitchFamily="50" charset="-128"/>
                          <a:ea typeface="ＭＳ Ｐゴシック" panose="020B0600070205080204" pitchFamily="50" charset="-128"/>
                        </a:rPr>
                        <a:t>）</a:t>
                      </a:r>
                      <a:endParaRPr kumimoji="1" lang="en-US" altLang="ja-JP" sz="1400" b="0" dirty="0" smtClean="0">
                        <a:solidFill>
                          <a:srgbClr val="000000"/>
                        </a:solidFill>
                        <a:latin typeface="ＭＳ Ｐゴシック" panose="020B0600070205080204" pitchFamily="50" charset="-128"/>
                        <a:ea typeface="ＭＳ Ｐゴシック" panose="020B0600070205080204" pitchFamily="50" charset="-128"/>
                      </a:endParaRPr>
                    </a:p>
                    <a:p>
                      <a:pPr marL="355600" marR="0" lvl="0" indent="0" algn="l" defTabSz="180181" rtl="0" eaLnBrk="1" fontAlgn="auto" latinLnBrk="0" hangingPunct="1">
                        <a:lnSpc>
                          <a:spcPct val="100000"/>
                        </a:lnSpc>
                        <a:spcBef>
                          <a:spcPts val="0"/>
                        </a:spcBef>
                        <a:spcAft>
                          <a:spcPts val="600"/>
                        </a:spcAft>
                        <a:buClrTx/>
                        <a:buSzTx/>
                        <a:buFontTx/>
                        <a:buNone/>
                        <a:tabLst/>
                        <a:defRPr/>
                      </a:pPr>
                      <a:r>
                        <a:rPr kumimoji="1" lang="ja-JP" altLang="en-US" sz="1400" b="0" dirty="0" smtClean="0">
                          <a:solidFill>
                            <a:srgbClr val="000000"/>
                          </a:solidFill>
                          <a:latin typeface="ＭＳ Ｐゴシック" panose="020B0600070205080204" pitchFamily="50" charset="-128"/>
                          <a:ea typeface="ＭＳ Ｐゴシック" panose="020B0600070205080204" pitchFamily="50" charset="-128"/>
                        </a:rPr>
                        <a:t>〇〇法</a:t>
                      </a:r>
                      <a:r>
                        <a:rPr kumimoji="1" lang="en-US" altLang="ja-JP" sz="1400" b="0" dirty="0" smtClean="0">
                          <a:solidFill>
                            <a:srgbClr val="000000"/>
                          </a:solidFill>
                          <a:latin typeface="ＭＳ Ｐゴシック" panose="020B0600070205080204" pitchFamily="50" charset="-128"/>
                          <a:ea typeface="ＭＳ Ｐゴシック" panose="020B0600070205080204" pitchFamily="50" charset="-128"/>
                        </a:rPr>
                        <a:t>(XXXXXXXXXXXXXXXXXXXXXXXX</a:t>
                      </a:r>
                      <a:r>
                        <a:rPr kumimoji="1" lang="ja-JP" altLang="en-US" sz="1400" b="0" dirty="0" smtClean="0">
                          <a:solidFill>
                            <a:srgbClr val="000000"/>
                          </a:solidFill>
                          <a:latin typeface="ＭＳ Ｐゴシック" panose="020B0600070205080204" pitchFamily="50" charset="-128"/>
                          <a:ea typeface="ＭＳ Ｐゴシック" panose="020B0600070205080204" pitchFamily="50" charset="-128"/>
                        </a:rPr>
                        <a:t>）</a:t>
                      </a:r>
                      <a:endParaRPr kumimoji="1" lang="en-US" altLang="ja-JP" sz="1400" b="0" dirty="0" smtClean="0">
                        <a:solidFill>
                          <a:srgbClr val="000000"/>
                        </a:solidFill>
                        <a:latin typeface="ＭＳ Ｐゴシック" panose="020B0600070205080204" pitchFamily="50" charset="-128"/>
                        <a:ea typeface="ＭＳ Ｐゴシック" panose="020B0600070205080204" pitchFamily="50" charset="-128"/>
                      </a:endParaRPr>
                    </a:p>
                  </a:txBody>
                  <a:tcPr marL="107998" marT="71999">
                    <a:lnL w="12700" cmpd="sng">
                      <a:solidFill>
                        <a:schemeClr val="lt1"/>
                      </a:solidFill>
                    </a:lnL>
                    <a:lnR w="12700" cmpd="sng">
                      <a:solidFill>
                        <a:schemeClr val="lt1"/>
                      </a:solidFill>
                    </a:lnR>
                    <a:lnT w="38100" cmpd="sng">
                      <a:solidFill>
                        <a:schemeClr val="lt1"/>
                      </a:solidFill>
                    </a:lnT>
                    <a:lnB w="12700" cmpd="sng">
                      <a:solidFill>
                        <a:schemeClr val="lt1"/>
                      </a:solidFill>
                    </a:lnB>
                    <a:noFill/>
                  </a:tcPr>
                </a:tc>
                <a:extLst>
                  <a:ext uri="{0D108BD9-81ED-4DB2-BD59-A6C34878D82A}">
                    <a16:rowId xmlns:a16="http://schemas.microsoft.com/office/drawing/2014/main" val="10001"/>
                  </a:ext>
                </a:extLst>
              </a:tr>
            </a:tbl>
          </a:graphicData>
        </a:graphic>
      </p:graphicFrame>
      <p:sp>
        <p:nvSpPr>
          <p:cNvPr id="20" name="正方形/長方形 19"/>
          <p:cNvSpPr/>
          <p:nvPr/>
        </p:nvSpPr>
        <p:spPr>
          <a:xfrm>
            <a:off x="5245100" y="717747"/>
            <a:ext cx="3329188" cy="1790700"/>
          </a:xfrm>
          <a:prstGeom prst="rect">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600" dirty="0" smtClean="0">
                <a:solidFill>
                  <a:schemeClr val="tx1"/>
                </a:solidFill>
                <a:latin typeface="ＭＳ ゴシック" panose="020B0609070205080204" pitchFamily="49" charset="-128"/>
                <a:ea typeface="ＭＳ ゴシック" panose="020B0609070205080204" pitchFamily="49" charset="-128"/>
              </a:rPr>
              <a:t>物件写真</a:t>
            </a:r>
            <a:r>
              <a:rPr kumimoji="1" lang="en-US" altLang="ja-JP" sz="1600" dirty="0" smtClean="0">
                <a:solidFill>
                  <a:schemeClr val="tx1"/>
                </a:solidFill>
                <a:latin typeface="ＭＳ ゴシック" panose="020B0609070205080204" pitchFamily="49" charset="-128"/>
                <a:ea typeface="ＭＳ ゴシック" panose="020B0609070205080204" pitchFamily="49" charset="-128"/>
              </a:rPr>
              <a:t>/</a:t>
            </a:r>
            <a:r>
              <a:rPr kumimoji="1" lang="ja-JP" altLang="en-US" sz="1600" dirty="0" smtClean="0">
                <a:solidFill>
                  <a:schemeClr val="tx1"/>
                </a:solidFill>
                <a:latin typeface="ＭＳ ゴシック" panose="020B0609070205080204" pitchFamily="49" charset="-128"/>
                <a:ea typeface="ＭＳ ゴシック" panose="020B0609070205080204" pitchFamily="49" charset="-128"/>
              </a:rPr>
              <a:t>航空写真①</a:t>
            </a:r>
            <a:endParaRPr kumimoji="1" lang="ja-JP" altLang="en-US" sz="1600" dirty="0" smtClean="0">
              <a:solidFill>
                <a:schemeClr val="tx1"/>
              </a:solidFill>
              <a:latin typeface="ＭＳ ゴシック" panose="020B0609070205080204" pitchFamily="49" charset="-128"/>
              <a:ea typeface="ＭＳ ゴシック" panose="020B0609070205080204" pitchFamily="49" charset="-128"/>
            </a:endParaRPr>
          </a:p>
        </p:txBody>
      </p:sp>
      <p:sp>
        <p:nvSpPr>
          <p:cNvPr id="21" name="正方形/長方形 20"/>
          <p:cNvSpPr/>
          <p:nvPr/>
        </p:nvSpPr>
        <p:spPr>
          <a:xfrm>
            <a:off x="5245100" y="2641699"/>
            <a:ext cx="3329188" cy="1790700"/>
          </a:xfrm>
          <a:prstGeom prst="rect">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600" dirty="0" smtClean="0">
                <a:solidFill>
                  <a:schemeClr val="tx1"/>
                </a:solidFill>
                <a:latin typeface="ＭＳ ゴシック" panose="020B0609070205080204" pitchFamily="49" charset="-128"/>
                <a:ea typeface="ＭＳ ゴシック" panose="020B0609070205080204" pitchFamily="49" charset="-128"/>
              </a:rPr>
              <a:t>物件写真</a:t>
            </a:r>
            <a:r>
              <a:rPr kumimoji="1" lang="en-US" altLang="ja-JP" sz="1600" dirty="0" smtClean="0">
                <a:solidFill>
                  <a:schemeClr val="tx1"/>
                </a:solidFill>
                <a:latin typeface="ＭＳ ゴシック" panose="020B0609070205080204" pitchFamily="49" charset="-128"/>
                <a:ea typeface="ＭＳ ゴシック" panose="020B0609070205080204" pitchFamily="49" charset="-128"/>
              </a:rPr>
              <a:t>/</a:t>
            </a:r>
            <a:r>
              <a:rPr kumimoji="1" lang="ja-JP" altLang="en-US" sz="1600" dirty="0" smtClean="0">
                <a:solidFill>
                  <a:schemeClr val="tx1"/>
                </a:solidFill>
                <a:latin typeface="ＭＳ ゴシック" panose="020B0609070205080204" pitchFamily="49" charset="-128"/>
                <a:ea typeface="ＭＳ ゴシック" panose="020B0609070205080204" pitchFamily="49" charset="-128"/>
              </a:rPr>
              <a:t>航空写真②</a:t>
            </a:r>
            <a:endParaRPr kumimoji="1" lang="ja-JP" altLang="en-US" sz="1600" dirty="0" smtClean="0">
              <a:solidFill>
                <a:schemeClr val="tx1"/>
              </a:solidFill>
              <a:latin typeface="ＭＳ ゴシック" panose="020B0609070205080204" pitchFamily="49" charset="-128"/>
              <a:ea typeface="ＭＳ ゴシック" panose="020B0609070205080204" pitchFamily="49" charset="-128"/>
            </a:endParaRPr>
          </a:p>
        </p:txBody>
      </p:sp>
      <p:sp>
        <p:nvSpPr>
          <p:cNvPr id="22" name="正方形/長方形 21"/>
          <p:cNvSpPr/>
          <p:nvPr/>
        </p:nvSpPr>
        <p:spPr>
          <a:xfrm>
            <a:off x="5245100" y="4565651"/>
            <a:ext cx="3329188" cy="1790700"/>
          </a:xfrm>
          <a:prstGeom prst="rect">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600" dirty="0" smtClean="0">
                <a:solidFill>
                  <a:schemeClr val="tx1"/>
                </a:solidFill>
                <a:latin typeface="ＭＳ ゴシック" panose="020B0609070205080204" pitchFamily="49" charset="-128"/>
                <a:ea typeface="ＭＳ ゴシック" panose="020B0609070205080204" pitchFamily="49" charset="-128"/>
              </a:rPr>
              <a:t>物件写真</a:t>
            </a:r>
            <a:r>
              <a:rPr kumimoji="1" lang="en-US" altLang="ja-JP" sz="1600" dirty="0" smtClean="0">
                <a:solidFill>
                  <a:schemeClr val="tx1"/>
                </a:solidFill>
                <a:latin typeface="ＭＳ ゴシック" panose="020B0609070205080204" pitchFamily="49" charset="-128"/>
                <a:ea typeface="ＭＳ ゴシック" panose="020B0609070205080204" pitchFamily="49" charset="-128"/>
              </a:rPr>
              <a:t>/</a:t>
            </a:r>
            <a:r>
              <a:rPr kumimoji="1" lang="ja-JP" altLang="en-US" sz="1600" dirty="0" smtClean="0">
                <a:solidFill>
                  <a:schemeClr val="tx1"/>
                </a:solidFill>
                <a:latin typeface="ＭＳ ゴシック" panose="020B0609070205080204" pitchFamily="49" charset="-128"/>
                <a:ea typeface="ＭＳ ゴシック" panose="020B0609070205080204" pitchFamily="49" charset="-128"/>
              </a:rPr>
              <a:t>航空写真③</a:t>
            </a:r>
            <a:endParaRPr kumimoji="1" lang="ja-JP" altLang="en-US" sz="1600" dirty="0" smtClean="0">
              <a:solidFill>
                <a:schemeClr val="tx1"/>
              </a:solidFill>
              <a:latin typeface="ＭＳ ゴシック" panose="020B0609070205080204" pitchFamily="49" charset="-128"/>
              <a:ea typeface="ＭＳ ゴシック" panose="020B0609070205080204" pitchFamily="49" charset="-128"/>
            </a:endParaRPr>
          </a:p>
        </p:txBody>
      </p:sp>
      <p:sp>
        <p:nvSpPr>
          <p:cNvPr id="4" name="スライド番号プレースホルダー 3"/>
          <p:cNvSpPr>
            <a:spLocks noGrp="1"/>
          </p:cNvSpPr>
          <p:nvPr>
            <p:ph type="sldNum" sz="quarter" idx="12"/>
          </p:nvPr>
        </p:nvSpPr>
        <p:spPr/>
        <p:txBody>
          <a:bodyPr/>
          <a:lstStyle/>
          <a:p>
            <a:fld id="{BFD65F44-1B0C-4482-8225-48E4A39D03D8}" type="slidenum">
              <a:rPr kumimoji="1" lang="ja-JP" altLang="en-US" smtClean="0"/>
              <a:t>5</a:t>
            </a:fld>
            <a:endParaRPr kumimoji="1" lang="ja-JP" altLang="en-US"/>
          </a:p>
        </p:txBody>
      </p:sp>
    </p:spTree>
    <p:extLst>
      <p:ext uri="{BB962C8B-B14F-4D97-AF65-F5344CB8AC3E}">
        <p14:creationId xmlns:p14="http://schemas.microsoft.com/office/powerpoint/2010/main" val="104705918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正方形/長方形 5"/>
          <p:cNvSpPr/>
          <p:nvPr/>
        </p:nvSpPr>
        <p:spPr>
          <a:xfrm>
            <a:off x="520700" y="1320800"/>
            <a:ext cx="8126789" cy="667261"/>
          </a:xfrm>
          <a:prstGeom prst="rect">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200" smtClean="0">
              <a:solidFill>
                <a:schemeClr val="tx1"/>
              </a:solidFill>
              <a:latin typeface="ＭＳ ゴシック" panose="020B0609070205080204" pitchFamily="49" charset="-128"/>
              <a:ea typeface="ＭＳ ゴシック" panose="020B0609070205080204" pitchFamily="49" charset="-128"/>
            </a:endParaRPr>
          </a:p>
        </p:txBody>
      </p:sp>
      <p:sp>
        <p:nvSpPr>
          <p:cNvPr id="2" name="タイトル 1"/>
          <p:cNvSpPr>
            <a:spLocks noGrp="1"/>
          </p:cNvSpPr>
          <p:nvPr>
            <p:ph type="title"/>
          </p:nvPr>
        </p:nvSpPr>
        <p:spPr/>
        <p:txBody>
          <a:bodyPr/>
          <a:lstStyle/>
          <a:p>
            <a:r>
              <a:rPr lang="ja-JP" altLang="en-US" dirty="0" smtClean="0"/>
              <a:t>４</a:t>
            </a:r>
            <a:r>
              <a:rPr kumimoji="1" lang="ja-JP" altLang="en-US" dirty="0" smtClean="0"/>
              <a:t>．運営維持管理状況</a:t>
            </a:r>
            <a:endParaRPr kumimoji="1" lang="ja-JP" altLang="en-US" dirty="0"/>
          </a:p>
        </p:txBody>
      </p:sp>
      <p:sp>
        <p:nvSpPr>
          <p:cNvPr id="3" name="正方形/長方形 2"/>
          <p:cNvSpPr/>
          <p:nvPr/>
        </p:nvSpPr>
        <p:spPr>
          <a:xfrm>
            <a:off x="628650" y="2178561"/>
            <a:ext cx="1811714" cy="369332"/>
          </a:xfrm>
          <a:prstGeom prst="rect">
            <a:avLst/>
          </a:prstGeom>
        </p:spPr>
        <p:txBody>
          <a:bodyPr wrap="none">
            <a:spAutoFit/>
          </a:bodyPr>
          <a:lstStyle/>
          <a:p>
            <a:pPr defTabSz="180181"/>
            <a:r>
              <a:rPr kumimoji="1" lang="ja-JP" altLang="en-US" b="1" dirty="0" smtClean="0">
                <a:solidFill>
                  <a:srgbClr val="000000"/>
                </a:solidFill>
                <a:latin typeface="ＭＳ Ｐゴシック" panose="020B0600070205080204" pitchFamily="50" charset="-128"/>
                <a:ea typeface="ＭＳ Ｐゴシック" panose="020B0600070205080204" pitchFamily="50" charset="-128"/>
              </a:rPr>
              <a:t>利用者数の推移</a:t>
            </a:r>
            <a:endParaRPr kumimoji="1" lang="ja-JP" altLang="en-US" b="1" dirty="0">
              <a:solidFill>
                <a:srgbClr val="000000"/>
              </a:solidFill>
              <a:latin typeface="ＭＳ Ｐゴシック" panose="020B0600070205080204" pitchFamily="50" charset="-128"/>
              <a:ea typeface="ＭＳ Ｐゴシック" panose="020B0600070205080204" pitchFamily="50" charset="-128"/>
            </a:endParaRPr>
          </a:p>
        </p:txBody>
      </p:sp>
      <p:graphicFrame>
        <p:nvGraphicFramePr>
          <p:cNvPr id="11" name="グラフ 10"/>
          <p:cNvGraphicFramePr/>
          <p:nvPr>
            <p:extLst>
              <p:ext uri="{D42A27DB-BD31-4B8C-83A1-F6EECF244321}">
                <p14:modId xmlns:p14="http://schemas.microsoft.com/office/powerpoint/2010/main" val="2510709531"/>
              </p:ext>
            </p:extLst>
          </p:nvPr>
        </p:nvGraphicFramePr>
        <p:xfrm>
          <a:off x="367094" y="2995611"/>
          <a:ext cx="4146539" cy="3632200"/>
        </p:xfrm>
        <a:graphic>
          <a:graphicData uri="http://schemas.openxmlformats.org/drawingml/2006/chart">
            <c:chart xmlns:c="http://schemas.openxmlformats.org/drawingml/2006/chart" xmlns:r="http://schemas.openxmlformats.org/officeDocument/2006/relationships" r:id="rId2"/>
          </a:graphicData>
        </a:graphic>
      </p:graphicFrame>
      <p:sp>
        <p:nvSpPr>
          <p:cNvPr id="4" name="スライド番号プレースホルダー 3"/>
          <p:cNvSpPr>
            <a:spLocks noGrp="1"/>
          </p:cNvSpPr>
          <p:nvPr>
            <p:ph type="sldNum" sz="quarter" idx="12"/>
          </p:nvPr>
        </p:nvSpPr>
        <p:spPr/>
        <p:txBody>
          <a:bodyPr/>
          <a:lstStyle/>
          <a:p>
            <a:fld id="{BFD65F44-1B0C-4482-8225-48E4A39D03D8}" type="slidenum">
              <a:rPr kumimoji="1" lang="ja-JP" altLang="en-US" smtClean="0"/>
              <a:t>6</a:t>
            </a:fld>
            <a:endParaRPr kumimoji="1" lang="ja-JP" altLang="en-US"/>
          </a:p>
        </p:txBody>
      </p:sp>
      <p:sp>
        <p:nvSpPr>
          <p:cNvPr id="13" name="正方形/長方形 12"/>
          <p:cNvSpPr/>
          <p:nvPr/>
        </p:nvSpPr>
        <p:spPr>
          <a:xfrm>
            <a:off x="4883150" y="2178561"/>
            <a:ext cx="2276585" cy="369332"/>
          </a:xfrm>
          <a:prstGeom prst="rect">
            <a:avLst/>
          </a:prstGeom>
        </p:spPr>
        <p:txBody>
          <a:bodyPr wrap="none">
            <a:spAutoFit/>
          </a:bodyPr>
          <a:lstStyle/>
          <a:p>
            <a:pPr defTabSz="180181"/>
            <a:r>
              <a:rPr kumimoji="1" lang="ja-JP" altLang="en-US" b="1" dirty="0" smtClean="0">
                <a:solidFill>
                  <a:srgbClr val="000000"/>
                </a:solidFill>
                <a:latin typeface="ＭＳ Ｐゴシック" panose="020B0600070205080204" pitchFamily="50" charset="-128"/>
                <a:ea typeface="ＭＳ Ｐゴシック" panose="020B0600070205080204" pitchFamily="50" charset="-128"/>
              </a:rPr>
              <a:t>施設管理運営収入等</a:t>
            </a:r>
            <a:endParaRPr kumimoji="1" lang="ja-JP" altLang="en-US" b="1" dirty="0">
              <a:solidFill>
                <a:srgbClr val="000000"/>
              </a:solidFill>
              <a:latin typeface="ＭＳ Ｐゴシック" panose="020B0600070205080204" pitchFamily="50" charset="-128"/>
              <a:ea typeface="ＭＳ Ｐゴシック" panose="020B0600070205080204" pitchFamily="50" charset="-128"/>
            </a:endParaRPr>
          </a:p>
        </p:txBody>
      </p:sp>
      <p:sp>
        <p:nvSpPr>
          <p:cNvPr id="14" name="正方形/長方形 13"/>
          <p:cNvSpPr/>
          <p:nvPr/>
        </p:nvSpPr>
        <p:spPr>
          <a:xfrm>
            <a:off x="539749" y="1464702"/>
            <a:ext cx="8076250" cy="369332"/>
          </a:xfrm>
          <a:prstGeom prst="rect">
            <a:avLst/>
          </a:prstGeom>
        </p:spPr>
        <p:txBody>
          <a:bodyPr wrap="none">
            <a:spAutoFit/>
          </a:bodyPr>
          <a:lstStyle/>
          <a:p>
            <a:pPr defTabSz="180181"/>
            <a:r>
              <a:rPr kumimoji="1" lang="ja-JP" altLang="en-US" sz="1600" b="1" dirty="0" smtClean="0">
                <a:solidFill>
                  <a:srgbClr val="000000"/>
                </a:solidFill>
                <a:latin typeface="ＭＳ Ｐゴシック" panose="020B0600070205080204" pitchFamily="50" charset="-128"/>
                <a:ea typeface="ＭＳ Ｐゴシック" panose="020B0600070205080204" pitchFamily="50" charset="-128"/>
              </a:rPr>
              <a:t>現運営事業者：　</a:t>
            </a:r>
            <a:r>
              <a:rPr kumimoji="1" lang="en-US" altLang="ja-JP" b="1" dirty="0" smtClean="0">
                <a:solidFill>
                  <a:srgbClr val="000000"/>
                </a:solidFill>
                <a:latin typeface="ＭＳ Ｐゴシック" panose="020B0600070205080204" pitchFamily="50" charset="-128"/>
                <a:ea typeface="ＭＳ Ｐゴシック" panose="020B0600070205080204" pitchFamily="50" charset="-128"/>
              </a:rPr>
              <a:t>XXXXXXXXXXXXXXXXXXX</a:t>
            </a:r>
            <a:r>
              <a:rPr kumimoji="1" lang="ja-JP" altLang="en-US" sz="1600" b="1" dirty="0" smtClean="0">
                <a:solidFill>
                  <a:srgbClr val="000000"/>
                </a:solidFill>
                <a:latin typeface="ＭＳ Ｐゴシック" panose="020B0600070205080204" pitchFamily="50" charset="-128"/>
                <a:ea typeface="ＭＳ Ｐゴシック" panose="020B0600070205080204" pitchFamily="50" charset="-128"/>
              </a:rPr>
              <a:t>（期間　令和〇年〇月～〇年○月（〇年間）</a:t>
            </a:r>
            <a:endParaRPr kumimoji="1" lang="ja-JP" altLang="en-US" sz="1600" b="1" dirty="0">
              <a:solidFill>
                <a:srgbClr val="000000"/>
              </a:solidFill>
              <a:latin typeface="ＭＳ Ｐゴシック" panose="020B0600070205080204" pitchFamily="50" charset="-128"/>
              <a:ea typeface="ＭＳ Ｐゴシック" panose="020B0600070205080204" pitchFamily="50" charset="-128"/>
            </a:endParaRPr>
          </a:p>
        </p:txBody>
      </p:sp>
      <p:graphicFrame>
        <p:nvGraphicFramePr>
          <p:cNvPr id="5" name="表 4"/>
          <p:cNvGraphicFramePr>
            <a:graphicFrameLocks noGrp="1"/>
          </p:cNvGraphicFramePr>
          <p:nvPr>
            <p:extLst>
              <p:ext uri="{D42A27DB-BD31-4B8C-83A1-F6EECF244321}">
                <p14:modId xmlns:p14="http://schemas.microsoft.com/office/powerpoint/2010/main" val="3874973542"/>
              </p:ext>
            </p:extLst>
          </p:nvPr>
        </p:nvGraphicFramePr>
        <p:xfrm>
          <a:off x="4742239" y="2966268"/>
          <a:ext cx="3905250" cy="1828800"/>
        </p:xfrm>
        <a:graphic>
          <a:graphicData uri="http://schemas.openxmlformats.org/drawingml/2006/table">
            <a:tbl>
              <a:tblPr firstRow="1" bandRow="1">
                <a:tableStyleId>{5940675A-B579-460E-94D1-54222C63F5DA}</a:tableStyleId>
              </a:tblPr>
              <a:tblGrid>
                <a:gridCol w="1340294">
                  <a:extLst>
                    <a:ext uri="{9D8B030D-6E8A-4147-A177-3AD203B41FA5}">
                      <a16:colId xmlns:a16="http://schemas.microsoft.com/office/drawing/2014/main" val="534700428"/>
                    </a:ext>
                  </a:extLst>
                </a:gridCol>
                <a:gridCol w="1282478">
                  <a:extLst>
                    <a:ext uri="{9D8B030D-6E8A-4147-A177-3AD203B41FA5}">
                      <a16:colId xmlns:a16="http://schemas.microsoft.com/office/drawing/2014/main" val="2832505794"/>
                    </a:ext>
                  </a:extLst>
                </a:gridCol>
                <a:gridCol w="1282478">
                  <a:extLst>
                    <a:ext uri="{9D8B030D-6E8A-4147-A177-3AD203B41FA5}">
                      <a16:colId xmlns:a16="http://schemas.microsoft.com/office/drawing/2014/main" val="2984364623"/>
                    </a:ext>
                  </a:extLst>
                </a:gridCol>
              </a:tblGrid>
              <a:tr h="0">
                <a:tc>
                  <a:txBody>
                    <a:bodyPr/>
                    <a:lstStyle/>
                    <a:p>
                      <a:endParaRPr lang="ja-JP" altLang="en-US" sz="1400" dirty="0">
                        <a:latin typeface="ＭＳ Ｐゴシック" panose="020B0600070205080204" pitchFamily="50" charset="-128"/>
                        <a:ea typeface="ＭＳ Ｐゴシック" panose="020B0600070205080204" pitchFamily="50" charset="-128"/>
                      </a:endParaRPr>
                    </a:p>
                  </a:txBody>
                  <a:tcPr/>
                </a:tc>
                <a:tc>
                  <a:txBody>
                    <a:bodyPr/>
                    <a:lstStyle/>
                    <a:p>
                      <a:pPr algn="ctr"/>
                      <a:r>
                        <a:rPr lang="ja-JP" altLang="en-US" sz="1400" b="1" dirty="0" smtClean="0">
                          <a:solidFill>
                            <a:schemeClr val="bg1"/>
                          </a:solidFill>
                          <a:latin typeface="ＭＳ Ｐゴシック" panose="020B0600070205080204" pitchFamily="50" charset="-128"/>
                          <a:ea typeface="ＭＳ Ｐゴシック" panose="020B0600070205080204" pitchFamily="50" charset="-128"/>
                        </a:rPr>
                        <a:t>令和〇年度</a:t>
                      </a:r>
                      <a:endParaRPr lang="ja-JP" altLang="en-US" sz="1400" b="1" dirty="0">
                        <a:solidFill>
                          <a:schemeClr val="bg1"/>
                        </a:solidFill>
                        <a:latin typeface="ＭＳ Ｐゴシック" panose="020B0600070205080204" pitchFamily="50" charset="-128"/>
                        <a:ea typeface="ＭＳ Ｐゴシック" panose="020B0600070205080204" pitchFamily="50" charset="-128"/>
                      </a:endParaRPr>
                    </a:p>
                  </a:txBody>
                  <a:tcPr>
                    <a:solidFill>
                      <a:schemeClr val="bg1">
                        <a:lumMod val="50000"/>
                      </a:schemeClr>
                    </a:solidFill>
                  </a:tcPr>
                </a:tc>
                <a:tc>
                  <a:txBody>
                    <a:bodyPr/>
                    <a:lstStyle/>
                    <a:p>
                      <a:pPr algn="ctr"/>
                      <a:r>
                        <a:rPr lang="ja-JP" altLang="en-US" sz="1400" b="1" dirty="0" smtClean="0">
                          <a:solidFill>
                            <a:schemeClr val="bg1"/>
                          </a:solidFill>
                          <a:latin typeface="ＭＳ Ｐゴシック" panose="020B0600070205080204" pitchFamily="50" charset="-128"/>
                          <a:ea typeface="ＭＳ Ｐゴシック" panose="020B0600070205080204" pitchFamily="50" charset="-128"/>
                        </a:rPr>
                        <a:t>令和〇年度</a:t>
                      </a:r>
                      <a:endParaRPr lang="ja-JP" altLang="en-US" sz="1400" b="1" dirty="0">
                        <a:solidFill>
                          <a:schemeClr val="bg1"/>
                        </a:solidFill>
                        <a:latin typeface="ＭＳ Ｐゴシック" panose="020B0600070205080204" pitchFamily="50" charset="-128"/>
                        <a:ea typeface="ＭＳ Ｐゴシック" panose="020B0600070205080204" pitchFamily="50" charset="-128"/>
                      </a:endParaRPr>
                    </a:p>
                  </a:txBody>
                  <a:tcPr>
                    <a:solidFill>
                      <a:schemeClr val="bg1">
                        <a:lumMod val="50000"/>
                      </a:schemeClr>
                    </a:solidFill>
                  </a:tcPr>
                </a:tc>
                <a:extLst>
                  <a:ext uri="{0D108BD9-81ED-4DB2-BD59-A6C34878D82A}">
                    <a16:rowId xmlns:a16="http://schemas.microsoft.com/office/drawing/2014/main" val="3992442596"/>
                  </a:ext>
                </a:extLst>
              </a:tr>
              <a:tr h="0">
                <a:tc>
                  <a:txBody>
                    <a:bodyPr/>
                    <a:lstStyle/>
                    <a:p>
                      <a:r>
                        <a:rPr lang="ja-JP" altLang="en-US" sz="1400" dirty="0" smtClean="0">
                          <a:latin typeface="ＭＳ Ｐゴシック" panose="020B0600070205080204" pitchFamily="50" charset="-128"/>
                          <a:ea typeface="ＭＳ Ｐゴシック" panose="020B0600070205080204" pitchFamily="50" charset="-128"/>
                        </a:rPr>
                        <a:t>利用料金収入</a:t>
                      </a:r>
                      <a:endParaRPr lang="ja-JP" altLang="en-US" sz="1400" dirty="0">
                        <a:latin typeface="ＭＳ Ｐゴシック" panose="020B0600070205080204" pitchFamily="50" charset="-128"/>
                        <a:ea typeface="ＭＳ Ｐゴシック" panose="020B0600070205080204" pitchFamily="50" charset="-128"/>
                      </a:endParaRPr>
                    </a:p>
                  </a:txBody>
                  <a:tcPr/>
                </a:tc>
                <a:tc>
                  <a:txBody>
                    <a:bodyPr/>
                    <a:lstStyle/>
                    <a:p>
                      <a:pPr algn="r"/>
                      <a:r>
                        <a:rPr lang="ja-JP" altLang="en-US" sz="1400" dirty="0" smtClean="0">
                          <a:latin typeface="ＭＳ Ｐゴシック" panose="020B0600070205080204" pitchFamily="50" charset="-128"/>
                          <a:ea typeface="ＭＳ Ｐゴシック" panose="020B0600070205080204" pitchFamily="50" charset="-128"/>
                        </a:rPr>
                        <a:t>千円</a:t>
                      </a:r>
                      <a:endParaRPr lang="ja-JP" altLang="en-US" sz="1400" dirty="0">
                        <a:latin typeface="ＭＳ Ｐゴシック" panose="020B0600070205080204" pitchFamily="50" charset="-128"/>
                        <a:ea typeface="ＭＳ Ｐゴシック" panose="020B0600070205080204" pitchFamily="50" charset="-128"/>
                      </a:endParaRPr>
                    </a:p>
                  </a:txBody>
                  <a:tcPr/>
                </a:tc>
                <a:tc>
                  <a:txBody>
                    <a:bodyPr/>
                    <a:lstStyle/>
                    <a:p>
                      <a:pPr algn="r"/>
                      <a:r>
                        <a:rPr lang="ja-JP" altLang="en-US" sz="1400" dirty="0" smtClean="0">
                          <a:latin typeface="ＭＳ Ｐゴシック" panose="020B0600070205080204" pitchFamily="50" charset="-128"/>
                          <a:ea typeface="ＭＳ Ｐゴシック" panose="020B0600070205080204" pitchFamily="50" charset="-128"/>
                        </a:rPr>
                        <a:t>千円</a:t>
                      </a:r>
                      <a:endParaRPr lang="ja-JP" altLang="en-US" sz="1400" dirty="0">
                        <a:latin typeface="ＭＳ Ｐゴシック" panose="020B0600070205080204" pitchFamily="50" charset="-128"/>
                        <a:ea typeface="ＭＳ Ｐゴシック" panose="020B0600070205080204" pitchFamily="50" charset="-128"/>
                      </a:endParaRPr>
                    </a:p>
                  </a:txBody>
                  <a:tcPr/>
                </a:tc>
                <a:extLst>
                  <a:ext uri="{0D108BD9-81ED-4DB2-BD59-A6C34878D82A}">
                    <a16:rowId xmlns:a16="http://schemas.microsoft.com/office/drawing/2014/main" val="1561680756"/>
                  </a:ext>
                </a:extLst>
              </a:tr>
              <a:tr h="0">
                <a:tc>
                  <a:txBody>
                    <a:bodyPr/>
                    <a:lstStyle/>
                    <a:p>
                      <a:r>
                        <a:rPr lang="ja-JP" altLang="en-US" sz="1400" dirty="0" smtClean="0">
                          <a:latin typeface="ＭＳ Ｐゴシック" panose="020B0600070205080204" pitchFamily="50" charset="-128"/>
                          <a:ea typeface="ＭＳ Ｐゴシック" panose="020B0600070205080204" pitchFamily="50" charset="-128"/>
                        </a:rPr>
                        <a:t>その他収入</a:t>
                      </a:r>
                      <a:endParaRPr lang="ja-JP" altLang="en-US" sz="1400" dirty="0">
                        <a:latin typeface="ＭＳ Ｐゴシック" panose="020B0600070205080204" pitchFamily="50" charset="-128"/>
                        <a:ea typeface="ＭＳ Ｐゴシック" panose="020B0600070205080204" pitchFamily="50" charset="-128"/>
                      </a:endParaRPr>
                    </a:p>
                  </a:txBody>
                  <a:tcPr/>
                </a:tc>
                <a:tc>
                  <a:txBody>
                    <a:bodyPr/>
                    <a:lstStyle/>
                    <a:p>
                      <a:pPr algn="r"/>
                      <a:r>
                        <a:rPr lang="ja-JP" altLang="en-US" sz="1400" dirty="0" smtClean="0">
                          <a:latin typeface="ＭＳ Ｐゴシック" panose="020B0600070205080204" pitchFamily="50" charset="-128"/>
                          <a:ea typeface="ＭＳ Ｐゴシック" panose="020B0600070205080204" pitchFamily="50" charset="-128"/>
                        </a:rPr>
                        <a:t>千円</a:t>
                      </a:r>
                      <a:endParaRPr lang="ja-JP" altLang="en-US" sz="1400" dirty="0">
                        <a:latin typeface="ＭＳ Ｐゴシック" panose="020B0600070205080204" pitchFamily="50" charset="-128"/>
                        <a:ea typeface="ＭＳ Ｐゴシック" panose="020B0600070205080204" pitchFamily="50" charset="-128"/>
                      </a:endParaRPr>
                    </a:p>
                  </a:txBody>
                  <a:tcPr/>
                </a:tc>
                <a:tc>
                  <a:txBody>
                    <a:bodyPr/>
                    <a:lstStyle/>
                    <a:p>
                      <a:pPr algn="r"/>
                      <a:r>
                        <a:rPr lang="ja-JP" altLang="en-US" sz="1400" dirty="0" smtClean="0">
                          <a:latin typeface="ＭＳ Ｐゴシック" panose="020B0600070205080204" pitchFamily="50" charset="-128"/>
                          <a:ea typeface="ＭＳ Ｐゴシック" panose="020B0600070205080204" pitchFamily="50" charset="-128"/>
                        </a:rPr>
                        <a:t>千円</a:t>
                      </a:r>
                      <a:endParaRPr lang="ja-JP" altLang="en-US" sz="1400" dirty="0">
                        <a:latin typeface="ＭＳ Ｐゴシック" panose="020B0600070205080204" pitchFamily="50" charset="-128"/>
                        <a:ea typeface="ＭＳ Ｐゴシック" panose="020B0600070205080204" pitchFamily="50" charset="-128"/>
                      </a:endParaRPr>
                    </a:p>
                  </a:txBody>
                  <a:tcPr/>
                </a:tc>
                <a:extLst>
                  <a:ext uri="{0D108BD9-81ED-4DB2-BD59-A6C34878D82A}">
                    <a16:rowId xmlns:a16="http://schemas.microsoft.com/office/drawing/2014/main" val="3255695908"/>
                  </a:ext>
                </a:extLst>
              </a:tr>
              <a:tr h="0">
                <a:tc>
                  <a:txBody>
                    <a:bodyPr/>
                    <a:lstStyle/>
                    <a:p>
                      <a:r>
                        <a:rPr lang="ja-JP" altLang="en-US" sz="1400" dirty="0" smtClean="0">
                          <a:latin typeface="ＭＳ Ｐゴシック" panose="020B0600070205080204" pitchFamily="50" charset="-128"/>
                          <a:ea typeface="ＭＳ Ｐゴシック" panose="020B0600070205080204" pitchFamily="50" charset="-128"/>
                        </a:rPr>
                        <a:t>〇〇</a:t>
                      </a:r>
                      <a:endParaRPr lang="ja-JP" altLang="en-US" sz="1400" dirty="0">
                        <a:latin typeface="ＭＳ Ｐゴシック" panose="020B0600070205080204" pitchFamily="50" charset="-128"/>
                        <a:ea typeface="ＭＳ Ｐゴシック" panose="020B0600070205080204" pitchFamily="50" charset="-128"/>
                      </a:endParaRPr>
                    </a:p>
                  </a:txBody>
                  <a:tcPr/>
                </a:tc>
                <a:tc>
                  <a:txBody>
                    <a:bodyPr/>
                    <a:lstStyle/>
                    <a:p>
                      <a:pPr algn="r"/>
                      <a:r>
                        <a:rPr lang="ja-JP" altLang="en-US" sz="1400" dirty="0" smtClean="0">
                          <a:latin typeface="ＭＳ Ｐゴシック" panose="020B0600070205080204" pitchFamily="50" charset="-128"/>
                          <a:ea typeface="ＭＳ Ｐゴシック" panose="020B0600070205080204" pitchFamily="50" charset="-128"/>
                        </a:rPr>
                        <a:t>千円</a:t>
                      </a:r>
                      <a:endParaRPr lang="ja-JP" altLang="en-US" sz="1400" dirty="0">
                        <a:latin typeface="ＭＳ Ｐゴシック" panose="020B0600070205080204" pitchFamily="50" charset="-128"/>
                        <a:ea typeface="ＭＳ Ｐゴシック" panose="020B0600070205080204" pitchFamily="50" charset="-128"/>
                      </a:endParaRPr>
                    </a:p>
                  </a:txBody>
                  <a:tcPr/>
                </a:tc>
                <a:tc>
                  <a:txBody>
                    <a:bodyPr/>
                    <a:lstStyle/>
                    <a:p>
                      <a:pPr algn="r"/>
                      <a:r>
                        <a:rPr lang="ja-JP" altLang="en-US" sz="1400" dirty="0" smtClean="0">
                          <a:latin typeface="ＭＳ Ｐゴシック" panose="020B0600070205080204" pitchFamily="50" charset="-128"/>
                          <a:ea typeface="ＭＳ Ｐゴシック" panose="020B0600070205080204" pitchFamily="50" charset="-128"/>
                        </a:rPr>
                        <a:t>千円</a:t>
                      </a:r>
                      <a:endParaRPr lang="ja-JP" altLang="en-US" sz="1400" dirty="0">
                        <a:latin typeface="ＭＳ Ｐゴシック" panose="020B0600070205080204" pitchFamily="50" charset="-128"/>
                        <a:ea typeface="ＭＳ Ｐゴシック" panose="020B0600070205080204" pitchFamily="50" charset="-128"/>
                      </a:endParaRPr>
                    </a:p>
                  </a:txBody>
                  <a:tcPr/>
                </a:tc>
                <a:extLst>
                  <a:ext uri="{0D108BD9-81ED-4DB2-BD59-A6C34878D82A}">
                    <a16:rowId xmlns:a16="http://schemas.microsoft.com/office/drawing/2014/main" val="3425583770"/>
                  </a:ext>
                </a:extLst>
              </a:tr>
              <a:tr h="0">
                <a:tc>
                  <a:txBody>
                    <a:bodyPr/>
                    <a:lstStyle/>
                    <a:p>
                      <a:r>
                        <a:rPr lang="ja-JP" altLang="en-US" sz="1400" dirty="0" smtClean="0">
                          <a:latin typeface="ＭＳ Ｐゴシック" panose="020B0600070205080204" pitchFamily="50" charset="-128"/>
                          <a:ea typeface="ＭＳ Ｐゴシック" panose="020B0600070205080204" pitchFamily="50" charset="-128"/>
                        </a:rPr>
                        <a:t>〇〇</a:t>
                      </a:r>
                      <a:endParaRPr lang="ja-JP" altLang="en-US" sz="1400" dirty="0">
                        <a:latin typeface="ＭＳ Ｐゴシック" panose="020B0600070205080204" pitchFamily="50" charset="-128"/>
                        <a:ea typeface="ＭＳ Ｐゴシック" panose="020B0600070205080204" pitchFamily="50" charset="-128"/>
                      </a:endParaRPr>
                    </a:p>
                  </a:txBody>
                  <a:tcPr/>
                </a:tc>
                <a:tc>
                  <a:txBody>
                    <a:bodyPr/>
                    <a:lstStyle/>
                    <a:p>
                      <a:pPr algn="r"/>
                      <a:r>
                        <a:rPr lang="ja-JP" altLang="en-US" sz="1400" dirty="0" smtClean="0">
                          <a:latin typeface="ＭＳ Ｐゴシック" panose="020B0600070205080204" pitchFamily="50" charset="-128"/>
                          <a:ea typeface="ＭＳ Ｐゴシック" panose="020B0600070205080204" pitchFamily="50" charset="-128"/>
                        </a:rPr>
                        <a:t>千円</a:t>
                      </a:r>
                      <a:endParaRPr lang="ja-JP" altLang="en-US" sz="1400" dirty="0">
                        <a:latin typeface="ＭＳ Ｐゴシック" panose="020B0600070205080204" pitchFamily="50" charset="-128"/>
                        <a:ea typeface="ＭＳ Ｐゴシック" panose="020B0600070205080204" pitchFamily="50" charset="-128"/>
                      </a:endParaRPr>
                    </a:p>
                  </a:txBody>
                  <a:tcPr/>
                </a:tc>
                <a:tc>
                  <a:txBody>
                    <a:bodyPr/>
                    <a:lstStyle/>
                    <a:p>
                      <a:pPr algn="r"/>
                      <a:r>
                        <a:rPr lang="ja-JP" altLang="en-US" sz="1400" dirty="0" smtClean="0">
                          <a:latin typeface="ＭＳ Ｐゴシック" panose="020B0600070205080204" pitchFamily="50" charset="-128"/>
                          <a:ea typeface="ＭＳ Ｐゴシック" panose="020B0600070205080204" pitchFamily="50" charset="-128"/>
                        </a:rPr>
                        <a:t>千円</a:t>
                      </a:r>
                      <a:endParaRPr lang="ja-JP" altLang="en-US" sz="1400" dirty="0">
                        <a:latin typeface="ＭＳ Ｐゴシック" panose="020B0600070205080204" pitchFamily="50" charset="-128"/>
                        <a:ea typeface="ＭＳ Ｐゴシック" panose="020B0600070205080204" pitchFamily="50" charset="-128"/>
                      </a:endParaRPr>
                    </a:p>
                  </a:txBody>
                  <a:tcPr/>
                </a:tc>
                <a:extLst>
                  <a:ext uri="{0D108BD9-81ED-4DB2-BD59-A6C34878D82A}">
                    <a16:rowId xmlns:a16="http://schemas.microsoft.com/office/drawing/2014/main" val="1849808336"/>
                  </a:ext>
                </a:extLst>
              </a:tr>
              <a:tr h="0">
                <a:tc>
                  <a:txBody>
                    <a:bodyPr/>
                    <a:lstStyle/>
                    <a:p>
                      <a:r>
                        <a:rPr lang="ja-JP" altLang="en-US" sz="1400" dirty="0" smtClean="0">
                          <a:latin typeface="ＭＳ Ｐゴシック" panose="020B0600070205080204" pitchFamily="50" charset="-128"/>
                          <a:ea typeface="ＭＳ Ｐゴシック" panose="020B0600070205080204" pitchFamily="50" charset="-128"/>
                        </a:rPr>
                        <a:t>指定管理料</a:t>
                      </a:r>
                      <a:endParaRPr lang="ja-JP" altLang="en-US" sz="1400" dirty="0">
                        <a:latin typeface="ＭＳ Ｐゴシック" panose="020B0600070205080204" pitchFamily="50" charset="-128"/>
                        <a:ea typeface="ＭＳ Ｐゴシック" panose="020B0600070205080204" pitchFamily="50" charset="-128"/>
                      </a:endParaRPr>
                    </a:p>
                  </a:txBody>
                  <a:tcPr/>
                </a:tc>
                <a:tc>
                  <a:txBody>
                    <a:bodyPr/>
                    <a:lstStyle/>
                    <a:p>
                      <a:pPr algn="r"/>
                      <a:r>
                        <a:rPr lang="ja-JP" altLang="en-US" sz="1400" dirty="0" smtClean="0">
                          <a:latin typeface="ＭＳ Ｐゴシック" panose="020B0600070205080204" pitchFamily="50" charset="-128"/>
                          <a:ea typeface="ＭＳ Ｐゴシック" panose="020B0600070205080204" pitchFamily="50" charset="-128"/>
                        </a:rPr>
                        <a:t>千円</a:t>
                      </a:r>
                      <a:endParaRPr lang="ja-JP" altLang="en-US" sz="1400" dirty="0">
                        <a:latin typeface="ＭＳ Ｐゴシック" panose="020B0600070205080204" pitchFamily="50" charset="-128"/>
                        <a:ea typeface="ＭＳ Ｐゴシック" panose="020B0600070205080204" pitchFamily="50" charset="-128"/>
                      </a:endParaRPr>
                    </a:p>
                  </a:txBody>
                  <a:tcPr/>
                </a:tc>
                <a:tc>
                  <a:txBody>
                    <a:bodyPr/>
                    <a:lstStyle/>
                    <a:p>
                      <a:pPr algn="r"/>
                      <a:r>
                        <a:rPr lang="ja-JP" altLang="en-US" sz="1400" dirty="0" smtClean="0">
                          <a:latin typeface="ＭＳ Ｐゴシック" panose="020B0600070205080204" pitchFamily="50" charset="-128"/>
                          <a:ea typeface="ＭＳ Ｐゴシック" panose="020B0600070205080204" pitchFamily="50" charset="-128"/>
                        </a:rPr>
                        <a:t>千円</a:t>
                      </a:r>
                      <a:endParaRPr lang="ja-JP" altLang="en-US" sz="1400" dirty="0">
                        <a:latin typeface="ＭＳ Ｐゴシック" panose="020B0600070205080204" pitchFamily="50" charset="-128"/>
                        <a:ea typeface="ＭＳ Ｐゴシック" panose="020B0600070205080204" pitchFamily="50" charset="-128"/>
                      </a:endParaRPr>
                    </a:p>
                  </a:txBody>
                  <a:tcPr/>
                </a:tc>
                <a:extLst>
                  <a:ext uri="{0D108BD9-81ED-4DB2-BD59-A6C34878D82A}">
                    <a16:rowId xmlns:a16="http://schemas.microsoft.com/office/drawing/2014/main" val="4029956271"/>
                  </a:ext>
                </a:extLst>
              </a:tr>
            </a:tbl>
          </a:graphicData>
        </a:graphic>
      </p:graphicFrame>
    </p:spTree>
    <p:extLst>
      <p:ext uri="{BB962C8B-B14F-4D97-AF65-F5344CB8AC3E}">
        <p14:creationId xmlns:p14="http://schemas.microsoft.com/office/powerpoint/2010/main" val="236532892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５．周辺環境・類似施設</a:t>
            </a:r>
            <a:endParaRPr kumimoji="1" lang="ja-JP" altLang="en-US" dirty="0"/>
          </a:p>
        </p:txBody>
      </p:sp>
      <p:sp>
        <p:nvSpPr>
          <p:cNvPr id="3" name="スライド番号プレースホルダー 2"/>
          <p:cNvSpPr>
            <a:spLocks noGrp="1"/>
          </p:cNvSpPr>
          <p:nvPr>
            <p:ph type="sldNum" sz="quarter" idx="12"/>
          </p:nvPr>
        </p:nvSpPr>
        <p:spPr/>
        <p:txBody>
          <a:bodyPr/>
          <a:lstStyle/>
          <a:p>
            <a:fld id="{BFD65F44-1B0C-4482-8225-48E4A39D03D8}" type="slidenum">
              <a:rPr kumimoji="1" lang="ja-JP" altLang="en-US" smtClean="0"/>
              <a:t>7</a:t>
            </a:fld>
            <a:endParaRPr kumimoji="1" lang="ja-JP" altLang="en-US"/>
          </a:p>
        </p:txBody>
      </p:sp>
      <p:sp>
        <p:nvSpPr>
          <p:cNvPr id="4" name="正方形/長方形 3"/>
          <p:cNvSpPr/>
          <p:nvPr/>
        </p:nvSpPr>
        <p:spPr>
          <a:xfrm>
            <a:off x="723901" y="1562100"/>
            <a:ext cx="7791450" cy="4445000"/>
          </a:xfrm>
          <a:prstGeom prst="rect">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2000" dirty="0" smtClean="0">
                <a:solidFill>
                  <a:schemeClr val="tx1"/>
                </a:solidFill>
                <a:latin typeface="ＭＳ ゴシック" panose="020B0609070205080204" pitchFamily="49" charset="-128"/>
                <a:ea typeface="ＭＳ ゴシック" panose="020B0609070205080204" pitchFamily="49" charset="-128"/>
              </a:rPr>
              <a:t>域内の地図を添付し、対象施設と同種・類似の公共施設をプロットする</a:t>
            </a:r>
            <a:endParaRPr kumimoji="1" lang="en-US" altLang="ja-JP" sz="2000" dirty="0" smtClean="0">
              <a:solidFill>
                <a:schemeClr val="tx1"/>
              </a:solidFill>
              <a:latin typeface="ＭＳ ゴシック" panose="020B0609070205080204" pitchFamily="49" charset="-128"/>
              <a:ea typeface="ＭＳ ゴシック" panose="020B0609070205080204" pitchFamily="49" charset="-128"/>
            </a:endParaRPr>
          </a:p>
          <a:p>
            <a:endParaRPr kumimoji="1" lang="en-US" altLang="ja-JP" sz="2000" dirty="0" smtClean="0">
              <a:solidFill>
                <a:schemeClr val="tx1"/>
              </a:solidFill>
              <a:latin typeface="ＭＳ ゴシック" panose="020B0609070205080204" pitchFamily="49" charset="-128"/>
              <a:ea typeface="ＭＳ ゴシック" panose="020B0609070205080204" pitchFamily="49" charset="-128"/>
            </a:endParaRPr>
          </a:p>
          <a:p>
            <a:r>
              <a:rPr kumimoji="1" lang="ja-JP" altLang="en-US" sz="2000" dirty="0" smtClean="0">
                <a:solidFill>
                  <a:schemeClr val="tx1"/>
                </a:solidFill>
                <a:latin typeface="ＭＳ ゴシック" panose="020B0609070205080204" pitchFamily="49" charset="-128"/>
                <a:ea typeface="ＭＳ ゴシック" panose="020B0609070205080204" pitchFamily="49" charset="-128"/>
              </a:rPr>
              <a:t>また、商業施設、ホテル、社会福祉施設など、民間事業者に開発を期待する機能がある場合には、同種の民間施設を地図上にプロットする</a:t>
            </a:r>
            <a:endParaRPr kumimoji="1" lang="en-US" altLang="ja-JP" sz="2000" dirty="0" smtClean="0">
              <a:solidFill>
                <a:schemeClr val="tx1"/>
              </a:solidFill>
              <a:latin typeface="ＭＳ ゴシック" panose="020B0609070205080204" pitchFamily="49" charset="-128"/>
              <a:ea typeface="ＭＳ ゴシック" panose="020B0609070205080204" pitchFamily="49" charset="-128"/>
            </a:endParaRPr>
          </a:p>
        </p:txBody>
      </p:sp>
    </p:spTree>
    <p:extLst>
      <p:ext uri="{BB962C8B-B14F-4D97-AF65-F5344CB8AC3E}">
        <p14:creationId xmlns:p14="http://schemas.microsoft.com/office/powerpoint/2010/main" val="371758424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smtClean="0"/>
              <a:t>６．</a:t>
            </a:r>
            <a:r>
              <a:rPr kumimoji="0" lang="ja-JP" altLang="en-US" dirty="0">
                <a:latin typeface="Arial" charset="0"/>
              </a:rPr>
              <a:t>事業の課題、民間に期待する点</a:t>
            </a:r>
            <a:endParaRPr kumimoji="1" lang="ja-JP" altLang="en-US" dirty="0"/>
          </a:p>
        </p:txBody>
      </p:sp>
      <p:sp>
        <p:nvSpPr>
          <p:cNvPr id="3" name="スライド番号プレースホルダー 2"/>
          <p:cNvSpPr>
            <a:spLocks noGrp="1"/>
          </p:cNvSpPr>
          <p:nvPr>
            <p:ph type="sldNum" sz="quarter" idx="12"/>
          </p:nvPr>
        </p:nvSpPr>
        <p:spPr/>
        <p:txBody>
          <a:bodyPr/>
          <a:lstStyle/>
          <a:p>
            <a:fld id="{BFD65F44-1B0C-4482-8225-48E4A39D03D8}" type="slidenum">
              <a:rPr kumimoji="1" lang="ja-JP" altLang="en-US" smtClean="0"/>
              <a:t>8</a:t>
            </a:fld>
            <a:endParaRPr kumimoji="1" lang="ja-JP" altLang="en-US"/>
          </a:p>
        </p:txBody>
      </p:sp>
      <p:sp>
        <p:nvSpPr>
          <p:cNvPr id="5" name="正方形/長方形 4"/>
          <p:cNvSpPr/>
          <p:nvPr/>
        </p:nvSpPr>
        <p:spPr>
          <a:xfrm>
            <a:off x="628650" y="1506023"/>
            <a:ext cx="1346844" cy="369332"/>
          </a:xfrm>
          <a:prstGeom prst="rect">
            <a:avLst/>
          </a:prstGeom>
        </p:spPr>
        <p:txBody>
          <a:bodyPr wrap="none">
            <a:spAutoFit/>
          </a:bodyPr>
          <a:lstStyle/>
          <a:p>
            <a:pPr defTabSz="180181"/>
            <a:r>
              <a:rPr kumimoji="1" lang="ja-JP" altLang="en-US" b="1" dirty="0" smtClean="0">
                <a:solidFill>
                  <a:srgbClr val="000000"/>
                </a:solidFill>
                <a:latin typeface="ＭＳ Ｐゴシック" panose="020B0600070205080204" pitchFamily="50" charset="-128"/>
                <a:ea typeface="ＭＳ Ｐゴシック" panose="020B0600070205080204" pitchFamily="50" charset="-128"/>
              </a:rPr>
              <a:t>施設の課題</a:t>
            </a:r>
            <a:endParaRPr kumimoji="1" lang="ja-JP" altLang="en-US" b="1" dirty="0">
              <a:solidFill>
                <a:srgbClr val="000000"/>
              </a:solidFill>
              <a:latin typeface="ＭＳ Ｐゴシック" panose="020B0600070205080204" pitchFamily="50" charset="-128"/>
              <a:ea typeface="ＭＳ Ｐゴシック" panose="020B0600070205080204" pitchFamily="50" charset="-128"/>
            </a:endParaRPr>
          </a:p>
        </p:txBody>
      </p:sp>
      <p:sp>
        <p:nvSpPr>
          <p:cNvPr id="6" name="正方形/長方形 5"/>
          <p:cNvSpPr/>
          <p:nvPr/>
        </p:nvSpPr>
        <p:spPr>
          <a:xfrm>
            <a:off x="723901" y="2032000"/>
            <a:ext cx="7791450" cy="2070100"/>
          </a:xfrm>
          <a:prstGeom prst="rect">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indent="-342900">
              <a:buFont typeface="Arial" panose="020B0604020202020204" pitchFamily="34" charset="0"/>
              <a:buChar char="•"/>
            </a:pPr>
            <a:r>
              <a:rPr kumimoji="1" lang="ja-JP" altLang="en-US" sz="2000" dirty="0" smtClean="0">
                <a:solidFill>
                  <a:schemeClr val="tx1"/>
                </a:solidFill>
                <a:latin typeface="ＭＳ ゴシック" panose="020B0609070205080204" pitchFamily="49" charset="-128"/>
                <a:ea typeface="ＭＳ ゴシック" panose="020B0609070205080204" pitchFamily="49" charset="-128"/>
              </a:rPr>
              <a:t>〇〇〇〇〇〇〇〇〇〇〇〇〇〇〇〇〇〇〇〇〇〇〇〇〇〇〇〇〇〇〇〇〇〇</a:t>
            </a:r>
            <a:endParaRPr kumimoji="1" lang="en-US" altLang="ja-JP" sz="2000" dirty="0">
              <a:solidFill>
                <a:schemeClr val="tx1"/>
              </a:solidFill>
              <a:latin typeface="ＭＳ ゴシック" panose="020B0609070205080204" pitchFamily="49" charset="-128"/>
              <a:ea typeface="ＭＳ ゴシック" panose="020B0609070205080204" pitchFamily="49" charset="-128"/>
            </a:endParaRPr>
          </a:p>
          <a:p>
            <a:pPr marL="342900" indent="-342900">
              <a:buFont typeface="Arial" panose="020B0604020202020204" pitchFamily="34" charset="0"/>
              <a:buChar char="•"/>
            </a:pPr>
            <a:r>
              <a:rPr kumimoji="1" lang="ja-JP" altLang="en-US" sz="2000" dirty="0">
                <a:solidFill>
                  <a:schemeClr val="tx1"/>
                </a:solidFill>
                <a:latin typeface="ＭＳ ゴシック" panose="020B0609070205080204" pitchFamily="49" charset="-128"/>
                <a:ea typeface="ＭＳ ゴシック" panose="020B0609070205080204" pitchFamily="49" charset="-128"/>
              </a:rPr>
              <a:t>〇〇〇〇〇〇〇〇〇〇〇〇〇〇〇〇〇〇〇〇〇〇〇〇〇〇〇〇〇〇〇〇〇〇</a:t>
            </a:r>
            <a:endParaRPr kumimoji="1" lang="en-US" altLang="ja-JP" sz="2000" dirty="0">
              <a:solidFill>
                <a:schemeClr val="tx1"/>
              </a:solidFill>
              <a:latin typeface="ＭＳ ゴシック" panose="020B0609070205080204" pitchFamily="49" charset="-128"/>
              <a:ea typeface="ＭＳ ゴシック" panose="020B0609070205080204" pitchFamily="49" charset="-128"/>
            </a:endParaRPr>
          </a:p>
          <a:p>
            <a:pPr marL="342900" indent="-342900">
              <a:buFont typeface="Arial" panose="020B0604020202020204" pitchFamily="34" charset="0"/>
              <a:buChar char="•"/>
            </a:pPr>
            <a:r>
              <a:rPr kumimoji="1" lang="ja-JP" altLang="en-US" sz="2000" dirty="0">
                <a:solidFill>
                  <a:schemeClr val="tx1"/>
                </a:solidFill>
                <a:latin typeface="ＭＳ ゴシック" panose="020B0609070205080204" pitchFamily="49" charset="-128"/>
                <a:ea typeface="ＭＳ ゴシック" panose="020B0609070205080204" pitchFamily="49" charset="-128"/>
              </a:rPr>
              <a:t>〇〇〇〇〇〇〇〇〇〇〇〇〇〇〇〇</a:t>
            </a:r>
            <a:r>
              <a:rPr kumimoji="1" lang="ja-JP" altLang="en-US" sz="2000" dirty="0" smtClean="0">
                <a:solidFill>
                  <a:schemeClr val="tx1"/>
                </a:solidFill>
                <a:latin typeface="ＭＳ ゴシック" panose="020B0609070205080204" pitchFamily="49" charset="-128"/>
                <a:ea typeface="ＭＳ ゴシック" panose="020B0609070205080204" pitchFamily="49" charset="-128"/>
              </a:rPr>
              <a:t>〇〇〇〇〇〇〇〇〇〇〇〇〇〇〇〇〇〇</a:t>
            </a:r>
            <a:endParaRPr kumimoji="1" lang="en-US" altLang="ja-JP" sz="2000" dirty="0">
              <a:solidFill>
                <a:schemeClr val="tx1"/>
              </a:solidFill>
              <a:latin typeface="ＭＳ ゴシック" panose="020B0609070205080204" pitchFamily="49" charset="-128"/>
              <a:ea typeface="ＭＳ ゴシック" panose="020B0609070205080204" pitchFamily="49" charset="-128"/>
            </a:endParaRPr>
          </a:p>
        </p:txBody>
      </p:sp>
      <p:sp>
        <p:nvSpPr>
          <p:cNvPr id="7" name="正方形/長方形 6"/>
          <p:cNvSpPr/>
          <p:nvPr/>
        </p:nvSpPr>
        <p:spPr>
          <a:xfrm>
            <a:off x="628650" y="4258745"/>
            <a:ext cx="1988045" cy="369332"/>
          </a:xfrm>
          <a:prstGeom prst="rect">
            <a:avLst/>
          </a:prstGeom>
        </p:spPr>
        <p:txBody>
          <a:bodyPr wrap="none">
            <a:spAutoFit/>
          </a:bodyPr>
          <a:lstStyle/>
          <a:p>
            <a:pPr defTabSz="180181"/>
            <a:r>
              <a:rPr kumimoji="1" lang="ja-JP" altLang="en-US" b="1" dirty="0" smtClean="0">
                <a:solidFill>
                  <a:srgbClr val="000000"/>
                </a:solidFill>
                <a:latin typeface="ＭＳ Ｐゴシック" panose="020B0600070205080204" pitchFamily="50" charset="-128"/>
                <a:ea typeface="ＭＳ Ｐゴシック" panose="020B0600070205080204" pitchFamily="50" charset="-128"/>
              </a:rPr>
              <a:t>民間に期待する点</a:t>
            </a:r>
            <a:endParaRPr kumimoji="1" lang="ja-JP" altLang="en-US" b="1" dirty="0">
              <a:solidFill>
                <a:srgbClr val="000000"/>
              </a:solidFill>
              <a:latin typeface="ＭＳ Ｐゴシック" panose="020B0600070205080204" pitchFamily="50" charset="-128"/>
              <a:ea typeface="ＭＳ Ｐゴシック" panose="020B0600070205080204" pitchFamily="50" charset="-128"/>
            </a:endParaRPr>
          </a:p>
        </p:txBody>
      </p:sp>
      <p:sp>
        <p:nvSpPr>
          <p:cNvPr id="8" name="正方形/長方形 7"/>
          <p:cNvSpPr/>
          <p:nvPr/>
        </p:nvSpPr>
        <p:spPr>
          <a:xfrm>
            <a:off x="723901" y="4766188"/>
            <a:ext cx="7791450" cy="1526663"/>
          </a:xfrm>
          <a:prstGeom prst="rect">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indent="-342900">
              <a:buFont typeface="Arial" panose="020B0604020202020204" pitchFamily="34" charset="0"/>
              <a:buChar char="•"/>
            </a:pPr>
            <a:r>
              <a:rPr kumimoji="1" lang="ja-JP" altLang="en-US" sz="2000" dirty="0" smtClean="0">
                <a:solidFill>
                  <a:schemeClr val="tx1"/>
                </a:solidFill>
                <a:latin typeface="ＭＳ ゴシック" panose="020B0609070205080204" pitchFamily="49" charset="-128"/>
                <a:ea typeface="ＭＳ ゴシック" panose="020B0609070205080204" pitchFamily="49" charset="-128"/>
              </a:rPr>
              <a:t>〇〇〇〇〇〇〇〇〇〇〇〇〇〇〇〇〇〇〇〇〇〇〇〇〇〇〇〇〇〇〇〇〇〇</a:t>
            </a:r>
            <a:endParaRPr kumimoji="1" lang="en-US" altLang="ja-JP" sz="2000" dirty="0">
              <a:solidFill>
                <a:schemeClr val="tx1"/>
              </a:solidFill>
              <a:latin typeface="ＭＳ ゴシック" panose="020B0609070205080204" pitchFamily="49" charset="-128"/>
              <a:ea typeface="ＭＳ ゴシック" panose="020B0609070205080204" pitchFamily="49" charset="-128"/>
            </a:endParaRPr>
          </a:p>
          <a:p>
            <a:pPr marL="342900" indent="-342900">
              <a:buFont typeface="Arial" panose="020B0604020202020204" pitchFamily="34" charset="0"/>
              <a:buChar char="•"/>
            </a:pPr>
            <a:r>
              <a:rPr kumimoji="1" lang="ja-JP" altLang="en-US" sz="2000" dirty="0">
                <a:solidFill>
                  <a:schemeClr val="tx1"/>
                </a:solidFill>
                <a:latin typeface="ＭＳ ゴシック" panose="020B0609070205080204" pitchFamily="49" charset="-128"/>
                <a:ea typeface="ＭＳ ゴシック" panose="020B0609070205080204" pitchFamily="49" charset="-128"/>
              </a:rPr>
              <a:t>〇〇〇〇〇〇〇〇〇〇〇〇〇〇〇〇</a:t>
            </a:r>
            <a:r>
              <a:rPr kumimoji="1" lang="ja-JP" altLang="en-US" sz="2000" dirty="0" smtClean="0">
                <a:solidFill>
                  <a:schemeClr val="tx1"/>
                </a:solidFill>
                <a:latin typeface="ＭＳ ゴシック" panose="020B0609070205080204" pitchFamily="49" charset="-128"/>
                <a:ea typeface="ＭＳ ゴシック" panose="020B0609070205080204" pitchFamily="49" charset="-128"/>
              </a:rPr>
              <a:t>〇〇〇〇〇〇〇〇〇〇〇〇〇〇〇〇〇〇</a:t>
            </a:r>
            <a:endParaRPr kumimoji="1" lang="en-US" altLang="ja-JP" sz="2000" dirty="0">
              <a:solidFill>
                <a:schemeClr val="tx1"/>
              </a:solidFill>
              <a:latin typeface="ＭＳ ゴシック" panose="020B0609070205080204" pitchFamily="49" charset="-128"/>
              <a:ea typeface="ＭＳ ゴシック" panose="020B0609070205080204" pitchFamily="49" charset="-128"/>
            </a:endParaRPr>
          </a:p>
        </p:txBody>
      </p:sp>
    </p:spTree>
    <p:extLst>
      <p:ext uri="{BB962C8B-B14F-4D97-AF65-F5344CB8AC3E}">
        <p14:creationId xmlns:p14="http://schemas.microsoft.com/office/powerpoint/2010/main" val="3754388802"/>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HEADER" val="True"/>
</p:tagLst>
</file>

<file path=ppt/tags/tag2.xml><?xml version="1.0" encoding="utf-8"?>
<p:tagLst xmlns:a="http://schemas.openxmlformats.org/drawingml/2006/main" xmlns:r="http://schemas.openxmlformats.org/officeDocument/2006/relationships" xmlns:p="http://schemas.openxmlformats.org/presentationml/2006/main">
  <p:tag name="HEADER" val="True"/>
</p:tagLst>
</file>

<file path=ppt/tags/tag3.xml><?xml version="1.0" encoding="utf-8"?>
<p:tagLst xmlns:a="http://schemas.openxmlformats.org/drawingml/2006/main" xmlns:r="http://schemas.openxmlformats.org/officeDocument/2006/relationships" xmlns:p="http://schemas.openxmlformats.org/presentationml/2006/main">
  <p:tag name="HEADER" val="True"/>
</p:tagLst>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bg1"/>
        </a:solidFill>
        <a:ln w="19050">
          <a:solidFill>
            <a:schemeClr val="tx1"/>
          </a:solidFill>
        </a:ln>
      </a:spPr>
      <a:bodyPr rtlCol="0" anchor="ctr"/>
      <a:lstStyle>
        <a:defPPr algn="ctr">
          <a:defRPr kumimoji="1" sz="1200" smtClean="0">
            <a:solidFill>
              <a:schemeClr val="tx1"/>
            </a:solidFill>
            <a:latin typeface="ＭＳ ゴシック" panose="020B0609070205080204" pitchFamily="49" charset="-128"/>
            <a:ea typeface="ＭＳ ゴシック" panose="020B0609070205080204" pitchFamily="49" charset="-128"/>
          </a:defRPr>
        </a:defPPr>
      </a:lstStyle>
      <a:style>
        <a:lnRef idx="2">
          <a:schemeClr val="accent1">
            <a:shade val="50000"/>
          </a:schemeClr>
        </a:lnRef>
        <a:fillRef idx="1">
          <a:schemeClr val="accent1"/>
        </a:fillRef>
        <a:effectRef idx="0">
          <a:schemeClr val="accent1"/>
        </a:effectRef>
        <a:fontRef idx="minor">
          <a:schemeClr val="lt1"/>
        </a:fontRef>
      </a:style>
    </a:spDef>
    <a:lnDef>
      <a:spPr>
        <a:ln w="19050">
          <a:solidFill>
            <a:schemeClr val="tx1"/>
          </a:solidFill>
          <a:tailEnd type="triangl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36000" tIns="36000" rIns="36000" bIns="36000" rtlCol="0" anchor="t" anchorCtr="0">
        <a:spAutoFit/>
      </a:bodyPr>
      <a:lstStyle>
        <a:defPPr marL="171450" indent="-171450">
          <a:spcBef>
            <a:spcPts val="0"/>
          </a:spcBef>
          <a:spcAft>
            <a:spcPts val="600"/>
          </a:spcAft>
          <a:buSzPct val="100000"/>
          <a:buFont typeface="Arial" panose="020B0604020202020204" pitchFamily="34" charset="0"/>
          <a:buChar char="•"/>
          <a:defRPr kumimoji="1" sz="1050" dirty="0" smtClean="0">
            <a:latin typeface="ＭＳ ゴシック" panose="020B0609070205080204" pitchFamily="49" charset="-128"/>
            <a:ea typeface="ＭＳ ゴシック" panose="020B0609070205080204" pitchFamily="49" charset="-128"/>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105</TotalTime>
  <Words>523</Words>
  <Application>Microsoft Office PowerPoint</Application>
  <PresentationFormat>画面に合わせる (4:3)</PresentationFormat>
  <Paragraphs>102</Paragraphs>
  <Slides>8</Slides>
  <Notes>0</Notes>
  <HiddenSlides>0</HiddenSlides>
  <MMClips>0</MMClips>
  <ScaleCrop>false</ScaleCrop>
  <HeadingPairs>
    <vt:vector size="6" baseType="variant">
      <vt:variant>
        <vt:lpstr>使用されているフォント</vt:lpstr>
      </vt:variant>
      <vt:variant>
        <vt:i4>9</vt:i4>
      </vt:variant>
      <vt:variant>
        <vt:lpstr>テーマ</vt:lpstr>
      </vt:variant>
      <vt:variant>
        <vt:i4>1</vt:i4>
      </vt:variant>
      <vt:variant>
        <vt:lpstr>スライド タイトル</vt:lpstr>
      </vt:variant>
      <vt:variant>
        <vt:i4>8</vt:i4>
      </vt:variant>
    </vt:vector>
  </HeadingPairs>
  <TitlesOfParts>
    <vt:vector size="18" baseType="lpstr">
      <vt:lpstr>ＭＳ Ｐゴシック</vt:lpstr>
      <vt:lpstr>ＭＳ ゴシック</vt:lpstr>
      <vt:lpstr>游ゴシック</vt:lpstr>
      <vt:lpstr>游ゴシック Light</vt:lpstr>
      <vt:lpstr>Arial</vt:lpstr>
      <vt:lpstr>Calibri</vt:lpstr>
      <vt:lpstr>Calibri Light</vt:lpstr>
      <vt:lpstr>Wingdings</vt:lpstr>
      <vt:lpstr>Wingdings 2</vt:lpstr>
      <vt:lpstr>Office テーマ</vt:lpstr>
      <vt:lpstr>事業概要</vt:lpstr>
      <vt:lpstr>PowerPoint プレゼンテーション</vt:lpstr>
      <vt:lpstr>１．基礎情報</vt:lpstr>
      <vt:lpstr>２．上位計画</vt:lpstr>
      <vt:lpstr>３．施設概要</vt:lpstr>
      <vt:lpstr>４．運営維持管理状況</vt:lpstr>
      <vt:lpstr>５．周辺環境・類似施設</vt:lpstr>
      <vt:lpstr>６．事業の課題、民間に期待する点</vt:lpstr>
    </vt:vector>
  </TitlesOfParts>
  <Company>DTT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事業スキーム骨子案</dc:title>
  <dc:creator>Katagiri, Ryo</dc:creator>
  <cp:lastModifiedBy>z</cp:lastModifiedBy>
  <cp:revision>14</cp:revision>
  <dcterms:created xsi:type="dcterms:W3CDTF">2020-03-10T04:01:45Z</dcterms:created>
  <dcterms:modified xsi:type="dcterms:W3CDTF">2020-03-12T05:35:24Z</dcterms:modified>
</cp:coreProperties>
</file>